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141" d="100"/>
          <a:sy n="141" d="100"/>
        </p:scale>
        <p:origin x="832"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1B668-BBEC-C85E-FCEC-50B41D4E93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131067-8394-A86D-DC98-D1800F88C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5A94D38-14DD-D854-C47D-B186576A6A7D}"/>
              </a:ext>
            </a:extLst>
          </p:cNvPr>
          <p:cNvSpPr>
            <a:spLocks noGrp="1"/>
          </p:cNvSpPr>
          <p:nvPr>
            <p:ph type="dt" sz="half" idx="10"/>
          </p:nvPr>
        </p:nvSpPr>
        <p:spPr/>
        <p:txBody>
          <a:bodyPr/>
          <a:lstStyle/>
          <a:p>
            <a:fld id="{4FC1714C-248E-4100-BE5E-8363D17FD73A}" type="datetimeFigureOut">
              <a:rPr lang="en-US" smtClean="0"/>
              <a:t>2/13/2026</a:t>
            </a:fld>
            <a:endParaRPr lang="en-US"/>
          </a:p>
        </p:txBody>
      </p:sp>
      <p:sp>
        <p:nvSpPr>
          <p:cNvPr id="5" name="Footer Placeholder 4">
            <a:extLst>
              <a:ext uri="{FF2B5EF4-FFF2-40B4-BE49-F238E27FC236}">
                <a16:creationId xmlns:a16="http://schemas.microsoft.com/office/drawing/2014/main" id="{7A0420D5-7CB2-3922-BCF8-D565730087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28B019-262D-BBFD-027E-0B36BBA3A19E}"/>
              </a:ext>
            </a:extLst>
          </p:cNvPr>
          <p:cNvSpPr>
            <a:spLocks noGrp="1"/>
          </p:cNvSpPr>
          <p:nvPr>
            <p:ph type="sldNum" sz="quarter" idx="12"/>
          </p:nvPr>
        </p:nvSpPr>
        <p:spPr/>
        <p:txBody>
          <a:bodyPr/>
          <a:lstStyle/>
          <a:p>
            <a:fld id="{C08F5404-A220-4238-A414-89B6F346809B}" type="slidenum">
              <a:rPr lang="en-US" smtClean="0"/>
              <a:t>‹#›</a:t>
            </a:fld>
            <a:endParaRPr lang="en-US"/>
          </a:p>
        </p:txBody>
      </p:sp>
    </p:spTree>
    <p:extLst>
      <p:ext uri="{BB962C8B-B14F-4D97-AF65-F5344CB8AC3E}">
        <p14:creationId xmlns:p14="http://schemas.microsoft.com/office/powerpoint/2010/main" val="1465506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C6416-3F54-B99E-A326-C46282E5DA6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E3338B-7E5F-5BA8-89B6-9B3A1A1294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46CB92-0716-7CC7-431A-0660617F971B}"/>
              </a:ext>
            </a:extLst>
          </p:cNvPr>
          <p:cNvSpPr>
            <a:spLocks noGrp="1"/>
          </p:cNvSpPr>
          <p:nvPr>
            <p:ph type="dt" sz="half" idx="10"/>
          </p:nvPr>
        </p:nvSpPr>
        <p:spPr/>
        <p:txBody>
          <a:bodyPr/>
          <a:lstStyle/>
          <a:p>
            <a:fld id="{4FC1714C-248E-4100-BE5E-8363D17FD73A}" type="datetimeFigureOut">
              <a:rPr lang="en-US" smtClean="0"/>
              <a:t>2/13/2026</a:t>
            </a:fld>
            <a:endParaRPr lang="en-US"/>
          </a:p>
        </p:txBody>
      </p:sp>
      <p:sp>
        <p:nvSpPr>
          <p:cNvPr id="5" name="Footer Placeholder 4">
            <a:extLst>
              <a:ext uri="{FF2B5EF4-FFF2-40B4-BE49-F238E27FC236}">
                <a16:creationId xmlns:a16="http://schemas.microsoft.com/office/drawing/2014/main" id="{1A436F29-720E-A1FE-38F2-05FC8E0891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92D201-AB1B-A4BE-AB8A-3012224F6737}"/>
              </a:ext>
            </a:extLst>
          </p:cNvPr>
          <p:cNvSpPr>
            <a:spLocks noGrp="1"/>
          </p:cNvSpPr>
          <p:nvPr>
            <p:ph type="sldNum" sz="quarter" idx="12"/>
          </p:nvPr>
        </p:nvSpPr>
        <p:spPr/>
        <p:txBody>
          <a:bodyPr/>
          <a:lstStyle/>
          <a:p>
            <a:fld id="{C08F5404-A220-4238-A414-89B6F346809B}" type="slidenum">
              <a:rPr lang="en-US" smtClean="0"/>
              <a:t>‹#›</a:t>
            </a:fld>
            <a:endParaRPr lang="en-US"/>
          </a:p>
        </p:txBody>
      </p:sp>
    </p:spTree>
    <p:extLst>
      <p:ext uri="{BB962C8B-B14F-4D97-AF65-F5344CB8AC3E}">
        <p14:creationId xmlns:p14="http://schemas.microsoft.com/office/powerpoint/2010/main" val="3741094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36F127-98D0-5362-DF5E-B38A359A31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36C953-19D4-1594-552D-34B71402A6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EBEC3C-E7D6-5795-78D3-59D1E2FD9C37}"/>
              </a:ext>
            </a:extLst>
          </p:cNvPr>
          <p:cNvSpPr>
            <a:spLocks noGrp="1"/>
          </p:cNvSpPr>
          <p:nvPr>
            <p:ph type="dt" sz="half" idx="10"/>
          </p:nvPr>
        </p:nvSpPr>
        <p:spPr/>
        <p:txBody>
          <a:bodyPr/>
          <a:lstStyle/>
          <a:p>
            <a:fld id="{4FC1714C-248E-4100-BE5E-8363D17FD73A}" type="datetimeFigureOut">
              <a:rPr lang="en-US" smtClean="0"/>
              <a:t>2/13/2026</a:t>
            </a:fld>
            <a:endParaRPr lang="en-US"/>
          </a:p>
        </p:txBody>
      </p:sp>
      <p:sp>
        <p:nvSpPr>
          <p:cNvPr id="5" name="Footer Placeholder 4">
            <a:extLst>
              <a:ext uri="{FF2B5EF4-FFF2-40B4-BE49-F238E27FC236}">
                <a16:creationId xmlns:a16="http://schemas.microsoft.com/office/drawing/2014/main" id="{2E54769C-BC3D-4373-20F9-99C68AB030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459369-7C33-FFC9-73CA-099710285BD9}"/>
              </a:ext>
            </a:extLst>
          </p:cNvPr>
          <p:cNvSpPr>
            <a:spLocks noGrp="1"/>
          </p:cNvSpPr>
          <p:nvPr>
            <p:ph type="sldNum" sz="quarter" idx="12"/>
          </p:nvPr>
        </p:nvSpPr>
        <p:spPr/>
        <p:txBody>
          <a:bodyPr/>
          <a:lstStyle/>
          <a:p>
            <a:fld id="{C08F5404-A220-4238-A414-89B6F346809B}" type="slidenum">
              <a:rPr lang="en-US" smtClean="0"/>
              <a:t>‹#›</a:t>
            </a:fld>
            <a:endParaRPr lang="en-US"/>
          </a:p>
        </p:txBody>
      </p:sp>
    </p:spTree>
    <p:extLst>
      <p:ext uri="{BB962C8B-B14F-4D97-AF65-F5344CB8AC3E}">
        <p14:creationId xmlns:p14="http://schemas.microsoft.com/office/powerpoint/2010/main" val="3478074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7E813-4C51-E535-7AF3-1CAFA73772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046B89-2669-5997-1644-2981632191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325DE1-E9D4-D131-6798-2430E1C1FF43}"/>
              </a:ext>
            </a:extLst>
          </p:cNvPr>
          <p:cNvSpPr>
            <a:spLocks noGrp="1"/>
          </p:cNvSpPr>
          <p:nvPr>
            <p:ph type="dt" sz="half" idx="10"/>
          </p:nvPr>
        </p:nvSpPr>
        <p:spPr/>
        <p:txBody>
          <a:bodyPr/>
          <a:lstStyle/>
          <a:p>
            <a:fld id="{4FC1714C-248E-4100-BE5E-8363D17FD73A}" type="datetimeFigureOut">
              <a:rPr lang="en-US" smtClean="0"/>
              <a:t>2/13/2026</a:t>
            </a:fld>
            <a:endParaRPr lang="en-US"/>
          </a:p>
        </p:txBody>
      </p:sp>
      <p:sp>
        <p:nvSpPr>
          <p:cNvPr id="5" name="Footer Placeholder 4">
            <a:extLst>
              <a:ext uri="{FF2B5EF4-FFF2-40B4-BE49-F238E27FC236}">
                <a16:creationId xmlns:a16="http://schemas.microsoft.com/office/drawing/2014/main" id="{E36E0B36-699F-E82A-416E-568191C749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3B3045-FE30-3558-D880-A657D0DCA957}"/>
              </a:ext>
            </a:extLst>
          </p:cNvPr>
          <p:cNvSpPr>
            <a:spLocks noGrp="1"/>
          </p:cNvSpPr>
          <p:nvPr>
            <p:ph type="sldNum" sz="quarter" idx="12"/>
          </p:nvPr>
        </p:nvSpPr>
        <p:spPr/>
        <p:txBody>
          <a:bodyPr/>
          <a:lstStyle/>
          <a:p>
            <a:fld id="{C08F5404-A220-4238-A414-89B6F346809B}" type="slidenum">
              <a:rPr lang="en-US" smtClean="0"/>
              <a:t>‹#›</a:t>
            </a:fld>
            <a:endParaRPr lang="en-US"/>
          </a:p>
        </p:txBody>
      </p:sp>
    </p:spTree>
    <p:extLst>
      <p:ext uri="{BB962C8B-B14F-4D97-AF65-F5344CB8AC3E}">
        <p14:creationId xmlns:p14="http://schemas.microsoft.com/office/powerpoint/2010/main" val="646318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A8D70-FE2C-9B04-C5AA-81C46019D3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3122DFE-25A9-CF5C-9B28-2B0FD6BC90D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C0A6F9-8178-2FB3-C371-D12C6A2BEDCF}"/>
              </a:ext>
            </a:extLst>
          </p:cNvPr>
          <p:cNvSpPr>
            <a:spLocks noGrp="1"/>
          </p:cNvSpPr>
          <p:nvPr>
            <p:ph type="dt" sz="half" idx="10"/>
          </p:nvPr>
        </p:nvSpPr>
        <p:spPr/>
        <p:txBody>
          <a:bodyPr/>
          <a:lstStyle/>
          <a:p>
            <a:fld id="{4FC1714C-248E-4100-BE5E-8363D17FD73A}" type="datetimeFigureOut">
              <a:rPr lang="en-US" smtClean="0"/>
              <a:t>2/13/2026</a:t>
            </a:fld>
            <a:endParaRPr lang="en-US"/>
          </a:p>
        </p:txBody>
      </p:sp>
      <p:sp>
        <p:nvSpPr>
          <p:cNvPr id="5" name="Footer Placeholder 4">
            <a:extLst>
              <a:ext uri="{FF2B5EF4-FFF2-40B4-BE49-F238E27FC236}">
                <a16:creationId xmlns:a16="http://schemas.microsoft.com/office/drawing/2014/main" id="{226393A3-DBF9-4B5F-85AF-1FCB53589D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122781-D30A-8D0D-C447-0BAED3D78C60}"/>
              </a:ext>
            </a:extLst>
          </p:cNvPr>
          <p:cNvSpPr>
            <a:spLocks noGrp="1"/>
          </p:cNvSpPr>
          <p:nvPr>
            <p:ph type="sldNum" sz="quarter" idx="12"/>
          </p:nvPr>
        </p:nvSpPr>
        <p:spPr/>
        <p:txBody>
          <a:bodyPr/>
          <a:lstStyle/>
          <a:p>
            <a:fld id="{C08F5404-A220-4238-A414-89B6F346809B}" type="slidenum">
              <a:rPr lang="en-US" smtClean="0"/>
              <a:t>‹#›</a:t>
            </a:fld>
            <a:endParaRPr lang="en-US"/>
          </a:p>
        </p:txBody>
      </p:sp>
    </p:spTree>
    <p:extLst>
      <p:ext uri="{BB962C8B-B14F-4D97-AF65-F5344CB8AC3E}">
        <p14:creationId xmlns:p14="http://schemas.microsoft.com/office/powerpoint/2010/main" val="157245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66CED-4E55-0457-8479-399D124C16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258523-C4FD-4B0F-18AD-0B22C62769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3EFC8F-9244-400E-CE4F-1100D15BFC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508D5B-4B13-E896-66C3-CE4A4FAA7116}"/>
              </a:ext>
            </a:extLst>
          </p:cNvPr>
          <p:cNvSpPr>
            <a:spLocks noGrp="1"/>
          </p:cNvSpPr>
          <p:nvPr>
            <p:ph type="dt" sz="half" idx="10"/>
          </p:nvPr>
        </p:nvSpPr>
        <p:spPr/>
        <p:txBody>
          <a:bodyPr/>
          <a:lstStyle/>
          <a:p>
            <a:fld id="{4FC1714C-248E-4100-BE5E-8363D17FD73A}" type="datetimeFigureOut">
              <a:rPr lang="en-US" smtClean="0"/>
              <a:t>2/13/2026</a:t>
            </a:fld>
            <a:endParaRPr lang="en-US"/>
          </a:p>
        </p:txBody>
      </p:sp>
      <p:sp>
        <p:nvSpPr>
          <p:cNvPr id="6" name="Footer Placeholder 5">
            <a:extLst>
              <a:ext uri="{FF2B5EF4-FFF2-40B4-BE49-F238E27FC236}">
                <a16:creationId xmlns:a16="http://schemas.microsoft.com/office/drawing/2014/main" id="{3DF7A330-F514-89CE-4356-7E7C0C07FA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2E5A26-BC1F-B92E-14D3-CB3C96B5D071}"/>
              </a:ext>
            </a:extLst>
          </p:cNvPr>
          <p:cNvSpPr>
            <a:spLocks noGrp="1"/>
          </p:cNvSpPr>
          <p:nvPr>
            <p:ph type="sldNum" sz="quarter" idx="12"/>
          </p:nvPr>
        </p:nvSpPr>
        <p:spPr/>
        <p:txBody>
          <a:bodyPr/>
          <a:lstStyle/>
          <a:p>
            <a:fld id="{C08F5404-A220-4238-A414-89B6F346809B}" type="slidenum">
              <a:rPr lang="en-US" smtClean="0"/>
              <a:t>‹#›</a:t>
            </a:fld>
            <a:endParaRPr lang="en-US"/>
          </a:p>
        </p:txBody>
      </p:sp>
    </p:spTree>
    <p:extLst>
      <p:ext uri="{BB962C8B-B14F-4D97-AF65-F5344CB8AC3E}">
        <p14:creationId xmlns:p14="http://schemas.microsoft.com/office/powerpoint/2010/main" val="2417536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F6B73-38C2-0968-3441-252512C05A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D61549-9E03-6C6A-7357-819434E121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8D2A56-BC34-17DF-12AB-68791E5E590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1EEE7C4-FA54-2879-0314-C953C99345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06D668-8B02-6604-57D7-C7C1B4C47C2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65AD7D2-EB62-1223-158F-5111617003BC}"/>
              </a:ext>
            </a:extLst>
          </p:cNvPr>
          <p:cNvSpPr>
            <a:spLocks noGrp="1"/>
          </p:cNvSpPr>
          <p:nvPr>
            <p:ph type="dt" sz="half" idx="10"/>
          </p:nvPr>
        </p:nvSpPr>
        <p:spPr/>
        <p:txBody>
          <a:bodyPr/>
          <a:lstStyle/>
          <a:p>
            <a:fld id="{4FC1714C-248E-4100-BE5E-8363D17FD73A}" type="datetimeFigureOut">
              <a:rPr lang="en-US" smtClean="0"/>
              <a:t>2/13/2026</a:t>
            </a:fld>
            <a:endParaRPr lang="en-US"/>
          </a:p>
        </p:txBody>
      </p:sp>
      <p:sp>
        <p:nvSpPr>
          <p:cNvPr id="8" name="Footer Placeholder 7">
            <a:extLst>
              <a:ext uri="{FF2B5EF4-FFF2-40B4-BE49-F238E27FC236}">
                <a16:creationId xmlns:a16="http://schemas.microsoft.com/office/drawing/2014/main" id="{62371341-4F8E-4FEC-2288-5C7C83BAE83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38C2566-6D0C-F41F-F424-51A96D7BC0CD}"/>
              </a:ext>
            </a:extLst>
          </p:cNvPr>
          <p:cNvSpPr>
            <a:spLocks noGrp="1"/>
          </p:cNvSpPr>
          <p:nvPr>
            <p:ph type="sldNum" sz="quarter" idx="12"/>
          </p:nvPr>
        </p:nvSpPr>
        <p:spPr/>
        <p:txBody>
          <a:bodyPr/>
          <a:lstStyle/>
          <a:p>
            <a:fld id="{C08F5404-A220-4238-A414-89B6F346809B}" type="slidenum">
              <a:rPr lang="en-US" smtClean="0"/>
              <a:t>‹#›</a:t>
            </a:fld>
            <a:endParaRPr lang="en-US"/>
          </a:p>
        </p:txBody>
      </p:sp>
    </p:spTree>
    <p:extLst>
      <p:ext uri="{BB962C8B-B14F-4D97-AF65-F5344CB8AC3E}">
        <p14:creationId xmlns:p14="http://schemas.microsoft.com/office/powerpoint/2010/main" val="377251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650E9-55E4-48E1-2374-90A4A1CEAF0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CAD1519-F6D9-B494-C319-292E463A8326}"/>
              </a:ext>
            </a:extLst>
          </p:cNvPr>
          <p:cNvSpPr>
            <a:spLocks noGrp="1"/>
          </p:cNvSpPr>
          <p:nvPr>
            <p:ph type="dt" sz="half" idx="10"/>
          </p:nvPr>
        </p:nvSpPr>
        <p:spPr/>
        <p:txBody>
          <a:bodyPr/>
          <a:lstStyle/>
          <a:p>
            <a:fld id="{4FC1714C-248E-4100-BE5E-8363D17FD73A}" type="datetimeFigureOut">
              <a:rPr lang="en-US" smtClean="0"/>
              <a:t>2/13/2026</a:t>
            </a:fld>
            <a:endParaRPr lang="en-US"/>
          </a:p>
        </p:txBody>
      </p:sp>
      <p:sp>
        <p:nvSpPr>
          <p:cNvPr id="4" name="Footer Placeholder 3">
            <a:extLst>
              <a:ext uri="{FF2B5EF4-FFF2-40B4-BE49-F238E27FC236}">
                <a16:creationId xmlns:a16="http://schemas.microsoft.com/office/drawing/2014/main" id="{D571471D-033B-19D1-E70B-F50788C8BD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6F3469-FB1A-CCD4-A25A-6E065311214F}"/>
              </a:ext>
            </a:extLst>
          </p:cNvPr>
          <p:cNvSpPr>
            <a:spLocks noGrp="1"/>
          </p:cNvSpPr>
          <p:nvPr>
            <p:ph type="sldNum" sz="quarter" idx="12"/>
          </p:nvPr>
        </p:nvSpPr>
        <p:spPr/>
        <p:txBody>
          <a:bodyPr/>
          <a:lstStyle/>
          <a:p>
            <a:fld id="{C08F5404-A220-4238-A414-89B6F346809B}" type="slidenum">
              <a:rPr lang="en-US" smtClean="0"/>
              <a:t>‹#›</a:t>
            </a:fld>
            <a:endParaRPr lang="en-US"/>
          </a:p>
        </p:txBody>
      </p:sp>
    </p:spTree>
    <p:extLst>
      <p:ext uri="{BB962C8B-B14F-4D97-AF65-F5344CB8AC3E}">
        <p14:creationId xmlns:p14="http://schemas.microsoft.com/office/powerpoint/2010/main" val="803460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83E25C-919F-E93C-8F02-44F71D9A1D22}"/>
              </a:ext>
            </a:extLst>
          </p:cNvPr>
          <p:cNvSpPr>
            <a:spLocks noGrp="1"/>
          </p:cNvSpPr>
          <p:nvPr>
            <p:ph type="dt" sz="half" idx="10"/>
          </p:nvPr>
        </p:nvSpPr>
        <p:spPr/>
        <p:txBody>
          <a:bodyPr/>
          <a:lstStyle/>
          <a:p>
            <a:fld id="{4FC1714C-248E-4100-BE5E-8363D17FD73A}" type="datetimeFigureOut">
              <a:rPr lang="en-US" smtClean="0"/>
              <a:t>2/13/2026</a:t>
            </a:fld>
            <a:endParaRPr lang="en-US"/>
          </a:p>
        </p:txBody>
      </p:sp>
      <p:sp>
        <p:nvSpPr>
          <p:cNvPr id="3" name="Footer Placeholder 2">
            <a:extLst>
              <a:ext uri="{FF2B5EF4-FFF2-40B4-BE49-F238E27FC236}">
                <a16:creationId xmlns:a16="http://schemas.microsoft.com/office/drawing/2014/main" id="{1F1097AC-705B-4D9E-94E5-0FA5E727C2C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9570A0C-E07A-5270-CC73-2E7AC7DBD958}"/>
              </a:ext>
            </a:extLst>
          </p:cNvPr>
          <p:cNvSpPr>
            <a:spLocks noGrp="1"/>
          </p:cNvSpPr>
          <p:nvPr>
            <p:ph type="sldNum" sz="quarter" idx="12"/>
          </p:nvPr>
        </p:nvSpPr>
        <p:spPr/>
        <p:txBody>
          <a:bodyPr/>
          <a:lstStyle/>
          <a:p>
            <a:fld id="{C08F5404-A220-4238-A414-89B6F346809B}" type="slidenum">
              <a:rPr lang="en-US" smtClean="0"/>
              <a:t>‹#›</a:t>
            </a:fld>
            <a:endParaRPr lang="en-US"/>
          </a:p>
        </p:txBody>
      </p:sp>
    </p:spTree>
    <p:extLst>
      <p:ext uri="{BB962C8B-B14F-4D97-AF65-F5344CB8AC3E}">
        <p14:creationId xmlns:p14="http://schemas.microsoft.com/office/powerpoint/2010/main" val="197082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09815-BE45-2428-B8DE-EF1C688A97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745ACA-525B-5511-0DAF-FFDD04A38D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8D70AA-E67B-F155-0F1E-9D9B8CDF5A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25C623-B930-3821-FDE6-9DF1C2322D87}"/>
              </a:ext>
            </a:extLst>
          </p:cNvPr>
          <p:cNvSpPr>
            <a:spLocks noGrp="1"/>
          </p:cNvSpPr>
          <p:nvPr>
            <p:ph type="dt" sz="half" idx="10"/>
          </p:nvPr>
        </p:nvSpPr>
        <p:spPr/>
        <p:txBody>
          <a:bodyPr/>
          <a:lstStyle/>
          <a:p>
            <a:fld id="{4FC1714C-248E-4100-BE5E-8363D17FD73A}" type="datetimeFigureOut">
              <a:rPr lang="en-US" smtClean="0"/>
              <a:t>2/13/2026</a:t>
            </a:fld>
            <a:endParaRPr lang="en-US"/>
          </a:p>
        </p:txBody>
      </p:sp>
      <p:sp>
        <p:nvSpPr>
          <p:cNvPr id="6" name="Footer Placeholder 5">
            <a:extLst>
              <a:ext uri="{FF2B5EF4-FFF2-40B4-BE49-F238E27FC236}">
                <a16:creationId xmlns:a16="http://schemas.microsoft.com/office/drawing/2014/main" id="{C606036A-F1B2-95BE-1A07-4BA55E2179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90F30E-959E-3F43-6D1F-CE9436D19B78}"/>
              </a:ext>
            </a:extLst>
          </p:cNvPr>
          <p:cNvSpPr>
            <a:spLocks noGrp="1"/>
          </p:cNvSpPr>
          <p:nvPr>
            <p:ph type="sldNum" sz="quarter" idx="12"/>
          </p:nvPr>
        </p:nvSpPr>
        <p:spPr/>
        <p:txBody>
          <a:bodyPr/>
          <a:lstStyle/>
          <a:p>
            <a:fld id="{C08F5404-A220-4238-A414-89B6F346809B}" type="slidenum">
              <a:rPr lang="en-US" smtClean="0"/>
              <a:t>‹#›</a:t>
            </a:fld>
            <a:endParaRPr lang="en-US"/>
          </a:p>
        </p:txBody>
      </p:sp>
    </p:spTree>
    <p:extLst>
      <p:ext uri="{BB962C8B-B14F-4D97-AF65-F5344CB8AC3E}">
        <p14:creationId xmlns:p14="http://schemas.microsoft.com/office/powerpoint/2010/main" val="3684510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A09EB-C9B3-02BD-13D9-8236E38FCF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2E033B1-6C84-0003-4882-3EF01B8C5C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A5AFB97-37AA-BF2B-6931-30E89C7B1C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9CA198-7CB8-CEFE-3D29-30A67F4A31F2}"/>
              </a:ext>
            </a:extLst>
          </p:cNvPr>
          <p:cNvSpPr>
            <a:spLocks noGrp="1"/>
          </p:cNvSpPr>
          <p:nvPr>
            <p:ph type="dt" sz="half" idx="10"/>
          </p:nvPr>
        </p:nvSpPr>
        <p:spPr/>
        <p:txBody>
          <a:bodyPr/>
          <a:lstStyle/>
          <a:p>
            <a:fld id="{4FC1714C-248E-4100-BE5E-8363D17FD73A}" type="datetimeFigureOut">
              <a:rPr lang="en-US" smtClean="0"/>
              <a:t>2/13/2026</a:t>
            </a:fld>
            <a:endParaRPr lang="en-US"/>
          </a:p>
        </p:txBody>
      </p:sp>
      <p:sp>
        <p:nvSpPr>
          <p:cNvPr id="6" name="Footer Placeholder 5">
            <a:extLst>
              <a:ext uri="{FF2B5EF4-FFF2-40B4-BE49-F238E27FC236}">
                <a16:creationId xmlns:a16="http://schemas.microsoft.com/office/drawing/2014/main" id="{28CB5981-D49E-3FAD-ED12-7E4F10B799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03195F-2B02-DBA7-4501-C6D7305C7E15}"/>
              </a:ext>
            </a:extLst>
          </p:cNvPr>
          <p:cNvSpPr>
            <a:spLocks noGrp="1"/>
          </p:cNvSpPr>
          <p:nvPr>
            <p:ph type="sldNum" sz="quarter" idx="12"/>
          </p:nvPr>
        </p:nvSpPr>
        <p:spPr/>
        <p:txBody>
          <a:bodyPr/>
          <a:lstStyle/>
          <a:p>
            <a:fld id="{C08F5404-A220-4238-A414-89B6F346809B}" type="slidenum">
              <a:rPr lang="en-US" smtClean="0"/>
              <a:t>‹#›</a:t>
            </a:fld>
            <a:endParaRPr lang="en-US"/>
          </a:p>
        </p:txBody>
      </p:sp>
    </p:spTree>
    <p:extLst>
      <p:ext uri="{BB962C8B-B14F-4D97-AF65-F5344CB8AC3E}">
        <p14:creationId xmlns:p14="http://schemas.microsoft.com/office/powerpoint/2010/main" val="2863297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D99A5D-9FC4-8A38-2EC9-4DD9833C49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6EC1A2-AE41-C2BC-4DB0-1F4775E631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84B899-6787-F8D3-F0DE-F4D0F0DF1F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FC1714C-248E-4100-BE5E-8363D17FD73A}" type="datetimeFigureOut">
              <a:rPr lang="en-US" smtClean="0"/>
              <a:t>2/13/2026</a:t>
            </a:fld>
            <a:endParaRPr lang="en-US"/>
          </a:p>
        </p:txBody>
      </p:sp>
      <p:sp>
        <p:nvSpPr>
          <p:cNvPr id="5" name="Footer Placeholder 4">
            <a:extLst>
              <a:ext uri="{FF2B5EF4-FFF2-40B4-BE49-F238E27FC236}">
                <a16:creationId xmlns:a16="http://schemas.microsoft.com/office/drawing/2014/main" id="{850E09ED-9313-3C05-15C1-756218A95A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877E58F-C04C-2FA0-A9F3-26F3372B08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08F5404-A220-4238-A414-89B6F346809B}" type="slidenum">
              <a:rPr lang="en-US" smtClean="0"/>
              <a:t>‹#›</a:t>
            </a:fld>
            <a:endParaRPr lang="en-US"/>
          </a:p>
        </p:txBody>
      </p:sp>
    </p:spTree>
    <p:extLst>
      <p:ext uri="{BB962C8B-B14F-4D97-AF65-F5344CB8AC3E}">
        <p14:creationId xmlns:p14="http://schemas.microsoft.com/office/powerpoint/2010/main" val="2989470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EEFC8-4DBB-2CD3-A269-5907A2023DF3}"/>
              </a:ext>
            </a:extLst>
          </p:cNvPr>
          <p:cNvSpPr>
            <a:spLocks noGrp="1"/>
          </p:cNvSpPr>
          <p:nvPr>
            <p:ph type="ctrTitle"/>
          </p:nvPr>
        </p:nvSpPr>
        <p:spPr/>
        <p:txBody>
          <a:bodyPr/>
          <a:lstStyle/>
          <a:p>
            <a:r>
              <a:rPr lang="en-US" dirty="0"/>
              <a:t>Genesis</a:t>
            </a:r>
          </a:p>
        </p:txBody>
      </p:sp>
      <p:sp>
        <p:nvSpPr>
          <p:cNvPr id="3" name="Subtitle 2">
            <a:extLst>
              <a:ext uri="{FF2B5EF4-FFF2-40B4-BE49-F238E27FC236}">
                <a16:creationId xmlns:a16="http://schemas.microsoft.com/office/drawing/2014/main" id="{5607B8B2-E4B5-70D8-9399-E3A6867D9D1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40483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BC6133C-0615-4CE4-9132-37E609A9BD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A8A5E56-9014-AD37-B1A0-C497CCB667F5}"/>
              </a:ext>
            </a:extLst>
          </p:cNvPr>
          <p:cNvSpPr>
            <a:spLocks noGrp="1"/>
          </p:cNvSpPr>
          <p:nvPr>
            <p:ph type="title"/>
          </p:nvPr>
        </p:nvSpPr>
        <p:spPr>
          <a:xfrm>
            <a:off x="645064" y="525982"/>
            <a:ext cx="4282983" cy="1200361"/>
          </a:xfrm>
        </p:spPr>
        <p:txBody>
          <a:bodyPr vert="horz" lIns="91440" tIns="45720" rIns="91440" bIns="45720" rtlCol="0" anchor="b">
            <a:normAutofit/>
          </a:bodyPr>
          <a:lstStyle/>
          <a:p>
            <a:r>
              <a:rPr lang="en-US" sz="3600" kern="1200" dirty="0">
                <a:solidFill>
                  <a:schemeClr val="tx1"/>
                </a:solidFill>
                <a:latin typeface="+mj-lt"/>
                <a:ea typeface="+mj-ea"/>
                <a:cs typeface="+mj-cs"/>
              </a:rPr>
              <a:t>The Biblical Account of Creation</a:t>
            </a:r>
          </a:p>
        </p:txBody>
      </p:sp>
      <p:sp>
        <p:nvSpPr>
          <p:cNvPr id="12" name="Rectangle 11">
            <a:extLst>
              <a:ext uri="{FF2B5EF4-FFF2-40B4-BE49-F238E27FC236}">
                <a16:creationId xmlns:a16="http://schemas.microsoft.com/office/drawing/2014/main" id="{169CC832-2974-4E8D-90ED-3E2941BA7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16533" y="1944913"/>
            <a:ext cx="402336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D005AAF8-7BB1-9681-5417-4146C98743CC}"/>
              </a:ext>
            </a:extLst>
          </p:cNvPr>
          <p:cNvSpPr>
            <a:spLocks noChangeArrowheads="1"/>
          </p:cNvSpPr>
          <p:nvPr/>
        </p:nvSpPr>
        <p:spPr bwMode="auto">
          <a:xfrm>
            <a:off x="645066" y="2031101"/>
            <a:ext cx="4282984" cy="351194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i="0" u="none" strike="noStrike" cap="none" normalizeH="0" baseline="0" dirty="0">
                <a:ln>
                  <a:noFill/>
                </a:ln>
                <a:effectLst/>
              </a:rPr>
              <a:t>Key Aspects of the Genesis Creation Account</a:t>
            </a: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i="0" u="none" strike="noStrike" cap="none" normalizeH="0" baseline="0" dirty="0">
                <a:ln>
                  <a:noFill/>
                </a:ln>
                <a:effectLst/>
              </a:rPr>
              <a:t>Creation Ex Nihilo (Out of Nothing)</a:t>
            </a:r>
          </a:p>
          <a:p>
            <a:pPr marL="457200" marR="0" lvl="1" indent="-228600" fontAlgn="base">
              <a:lnSpc>
                <a:spcPct val="90000"/>
              </a:lnSpc>
              <a:spcBef>
                <a:spcPct val="0"/>
              </a:spcBef>
              <a:spcAft>
                <a:spcPts val="600"/>
              </a:spcAft>
              <a:buClrTx/>
              <a:buSzTx/>
              <a:buFont typeface="Arial" panose="020B0604020202020204" pitchFamily="34" charset="0"/>
              <a:buChar char="•"/>
              <a:tabLst/>
            </a:pPr>
            <a:r>
              <a:rPr kumimoji="0" lang="en-US" altLang="en-US" i="0" u="none" strike="noStrike" cap="none" normalizeH="0" baseline="0" dirty="0">
                <a:ln>
                  <a:noFill/>
                </a:ln>
                <a:effectLst/>
              </a:rPr>
              <a:t>Genesis 1:1: "In the beginning, God created the heavens and the earth." </a:t>
            </a:r>
          </a:p>
          <a:p>
            <a:pPr marL="457200" marR="0" lvl="1" indent="-228600" fontAlgn="base">
              <a:lnSpc>
                <a:spcPct val="90000"/>
              </a:lnSpc>
              <a:spcBef>
                <a:spcPct val="0"/>
              </a:spcBef>
              <a:spcAft>
                <a:spcPts val="600"/>
              </a:spcAft>
              <a:buClrTx/>
              <a:buSzTx/>
              <a:buFont typeface="Arial" panose="020B0604020202020204" pitchFamily="34" charset="0"/>
              <a:buChar char="•"/>
              <a:tabLst/>
            </a:pPr>
            <a:r>
              <a:rPr kumimoji="0" lang="en-US" altLang="en-US" i="0" u="none" strike="noStrike" cap="none" normalizeH="0" baseline="0" dirty="0">
                <a:ln>
                  <a:noFill/>
                </a:ln>
                <a:effectLst/>
              </a:rPr>
              <a:t>Hebrews 11:3 confirms that the universe was not made from pre-existing materials. </a:t>
            </a: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i="0" u="none" strike="noStrike" cap="none" normalizeH="0" baseline="0" dirty="0">
                <a:ln>
                  <a:noFill/>
                </a:ln>
                <a:effectLst/>
              </a:rPr>
              <a:t>The Six Days of Creation (Genesis 1)</a:t>
            </a:r>
          </a:p>
          <a:p>
            <a:pPr marL="0" marR="0" lvl="0" indent="-228600" fontAlgn="base">
              <a:lnSpc>
                <a:spcPct val="90000"/>
              </a:lnSpc>
              <a:spcBef>
                <a:spcPct val="0"/>
              </a:spcBef>
              <a:spcAft>
                <a:spcPts val="600"/>
              </a:spcAft>
              <a:buClrTx/>
              <a:buSzTx/>
              <a:buFont typeface="Arial" panose="020B0604020202020204" pitchFamily="34" charset="0"/>
              <a:buChar char="•"/>
              <a:tabLst/>
            </a:pPr>
            <a:endParaRPr kumimoji="0" lang="en-US" altLang="en-US" b="0" i="0" u="none" strike="noStrike" cap="none" normalizeH="0" baseline="0" dirty="0">
              <a:ln>
                <a:noFill/>
              </a:ln>
              <a:effectLst/>
            </a:endParaRPr>
          </a:p>
        </p:txBody>
      </p:sp>
      <p:sp>
        <p:nvSpPr>
          <p:cNvPr id="14" name="Rectangle 13">
            <a:extLst>
              <a:ext uri="{FF2B5EF4-FFF2-40B4-BE49-F238E27FC236}">
                <a16:creationId xmlns:a16="http://schemas.microsoft.com/office/drawing/2014/main" id="{55222F96-971A-4F90-B841-6BAB416C7A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25843" y="6053360"/>
            <a:ext cx="740664" cy="1541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8980754-6F4B-43C9-B9BE-127B6BED65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4923" y="215201"/>
            <a:ext cx="740664" cy="1183349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6793" y="354959"/>
            <a:ext cx="6184973" cy="59152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CECA53AF-FE00-7B8B-55FB-D9038453A7BF}"/>
              </a:ext>
            </a:extLst>
          </p:cNvPr>
          <p:cNvGraphicFramePr>
            <a:graphicFrameLocks noGrp="1"/>
          </p:cNvGraphicFramePr>
          <p:nvPr>
            <p:ph idx="1"/>
            <p:extLst>
              <p:ext uri="{D42A27DB-BD31-4B8C-83A1-F6EECF244321}">
                <p14:modId xmlns:p14="http://schemas.microsoft.com/office/powerpoint/2010/main" val="2660616599"/>
              </p:ext>
            </p:extLst>
          </p:nvPr>
        </p:nvGraphicFramePr>
        <p:xfrm>
          <a:off x="5987738" y="1117542"/>
          <a:ext cx="5628019" cy="4390048"/>
        </p:xfrm>
        <a:graphic>
          <a:graphicData uri="http://schemas.openxmlformats.org/drawingml/2006/table">
            <a:tbl>
              <a:tblPr/>
              <a:tblGrid>
                <a:gridCol w="1161996">
                  <a:extLst>
                    <a:ext uri="{9D8B030D-6E8A-4147-A177-3AD203B41FA5}">
                      <a16:colId xmlns:a16="http://schemas.microsoft.com/office/drawing/2014/main" val="657575529"/>
                    </a:ext>
                  </a:extLst>
                </a:gridCol>
                <a:gridCol w="4466023">
                  <a:extLst>
                    <a:ext uri="{9D8B030D-6E8A-4147-A177-3AD203B41FA5}">
                      <a16:colId xmlns:a16="http://schemas.microsoft.com/office/drawing/2014/main" val="4206311088"/>
                    </a:ext>
                  </a:extLst>
                </a:gridCol>
              </a:tblGrid>
              <a:tr h="505660">
                <a:tc>
                  <a:txBody>
                    <a:bodyPr/>
                    <a:lstStyle/>
                    <a:p>
                      <a:r>
                        <a:rPr lang="en-US" sz="2300" b="0"/>
                        <a:t>Day</a:t>
                      </a:r>
                    </a:p>
                  </a:txBody>
                  <a:tcPr marL="114923" marR="114923" marT="57461" marB="57461" anchor="ctr">
                    <a:lnL>
                      <a:noFill/>
                    </a:lnL>
                    <a:lnR>
                      <a:noFill/>
                    </a:lnR>
                    <a:lnT>
                      <a:noFill/>
                    </a:lnT>
                    <a:lnB>
                      <a:noFill/>
                    </a:lnB>
                    <a:noFill/>
                  </a:tcPr>
                </a:tc>
                <a:tc>
                  <a:txBody>
                    <a:bodyPr/>
                    <a:lstStyle/>
                    <a:p>
                      <a:r>
                        <a:rPr lang="en-US" sz="2300" b="0"/>
                        <a:t>Creation Event</a:t>
                      </a:r>
                    </a:p>
                  </a:txBody>
                  <a:tcPr marL="114923" marR="114923" marT="57461" marB="57461" anchor="ctr">
                    <a:lnL>
                      <a:noFill/>
                    </a:lnL>
                    <a:lnR>
                      <a:noFill/>
                    </a:lnR>
                    <a:lnT>
                      <a:noFill/>
                    </a:lnT>
                    <a:lnB>
                      <a:noFill/>
                    </a:lnB>
                    <a:noFill/>
                  </a:tcPr>
                </a:tc>
                <a:extLst>
                  <a:ext uri="{0D108BD9-81ED-4DB2-BD59-A6C34878D82A}">
                    <a16:rowId xmlns:a16="http://schemas.microsoft.com/office/drawing/2014/main" val="1773341387"/>
                  </a:ext>
                </a:extLst>
              </a:tr>
              <a:tr h="505660">
                <a:tc>
                  <a:txBody>
                    <a:bodyPr/>
                    <a:lstStyle/>
                    <a:p>
                      <a:r>
                        <a:rPr lang="en-US" sz="2300" b="0"/>
                        <a:t>Day 1</a:t>
                      </a:r>
                    </a:p>
                  </a:txBody>
                  <a:tcPr marL="114923" marR="114923" marT="57461" marB="57461" anchor="ctr">
                    <a:lnL>
                      <a:noFill/>
                    </a:lnL>
                    <a:lnR>
                      <a:noFill/>
                    </a:lnR>
                    <a:lnT>
                      <a:noFill/>
                    </a:lnT>
                    <a:lnB>
                      <a:noFill/>
                    </a:lnB>
                    <a:noFill/>
                  </a:tcPr>
                </a:tc>
                <a:tc>
                  <a:txBody>
                    <a:bodyPr/>
                    <a:lstStyle/>
                    <a:p>
                      <a:r>
                        <a:rPr lang="en-US" sz="2300" b="0"/>
                        <a:t>Light separated from darkness</a:t>
                      </a:r>
                    </a:p>
                  </a:txBody>
                  <a:tcPr marL="114923" marR="114923" marT="57461" marB="57461" anchor="ctr">
                    <a:lnL>
                      <a:noFill/>
                    </a:lnL>
                    <a:lnR>
                      <a:noFill/>
                    </a:lnR>
                    <a:lnT>
                      <a:noFill/>
                    </a:lnT>
                    <a:lnB>
                      <a:noFill/>
                    </a:lnB>
                    <a:noFill/>
                  </a:tcPr>
                </a:tc>
                <a:extLst>
                  <a:ext uri="{0D108BD9-81ED-4DB2-BD59-A6C34878D82A}">
                    <a16:rowId xmlns:a16="http://schemas.microsoft.com/office/drawing/2014/main" val="1278687219"/>
                  </a:ext>
                </a:extLst>
              </a:tr>
              <a:tr h="505660">
                <a:tc>
                  <a:txBody>
                    <a:bodyPr/>
                    <a:lstStyle/>
                    <a:p>
                      <a:r>
                        <a:rPr lang="en-US" sz="2300" b="0"/>
                        <a:t>Day 2</a:t>
                      </a:r>
                    </a:p>
                  </a:txBody>
                  <a:tcPr marL="114923" marR="114923" marT="57461" marB="57461" anchor="ctr">
                    <a:lnL>
                      <a:noFill/>
                    </a:lnL>
                    <a:lnR>
                      <a:noFill/>
                    </a:lnR>
                    <a:lnT>
                      <a:noFill/>
                    </a:lnT>
                    <a:lnB>
                      <a:noFill/>
                    </a:lnB>
                    <a:noFill/>
                  </a:tcPr>
                </a:tc>
                <a:tc>
                  <a:txBody>
                    <a:bodyPr/>
                    <a:lstStyle/>
                    <a:p>
                      <a:r>
                        <a:rPr lang="en-US" sz="2300" b="0"/>
                        <a:t>Sky and waters divided</a:t>
                      </a:r>
                    </a:p>
                  </a:txBody>
                  <a:tcPr marL="114923" marR="114923" marT="57461" marB="57461" anchor="ctr">
                    <a:lnL>
                      <a:noFill/>
                    </a:lnL>
                    <a:lnR>
                      <a:noFill/>
                    </a:lnR>
                    <a:lnT>
                      <a:noFill/>
                    </a:lnT>
                    <a:lnB>
                      <a:noFill/>
                    </a:lnB>
                    <a:noFill/>
                  </a:tcPr>
                </a:tc>
                <a:extLst>
                  <a:ext uri="{0D108BD9-81ED-4DB2-BD59-A6C34878D82A}">
                    <a16:rowId xmlns:a16="http://schemas.microsoft.com/office/drawing/2014/main" val="2307949439"/>
                  </a:ext>
                </a:extLst>
              </a:tr>
              <a:tr h="505660">
                <a:tc>
                  <a:txBody>
                    <a:bodyPr/>
                    <a:lstStyle/>
                    <a:p>
                      <a:r>
                        <a:rPr lang="en-US" sz="2300" b="0"/>
                        <a:t>Day 3</a:t>
                      </a:r>
                    </a:p>
                  </a:txBody>
                  <a:tcPr marL="114923" marR="114923" marT="57461" marB="57461" anchor="ctr">
                    <a:lnL>
                      <a:noFill/>
                    </a:lnL>
                    <a:lnR>
                      <a:noFill/>
                    </a:lnR>
                    <a:lnT>
                      <a:noFill/>
                    </a:lnT>
                    <a:lnB>
                      <a:noFill/>
                    </a:lnB>
                    <a:noFill/>
                  </a:tcPr>
                </a:tc>
                <a:tc>
                  <a:txBody>
                    <a:bodyPr/>
                    <a:lstStyle/>
                    <a:p>
                      <a:r>
                        <a:rPr lang="en-US" sz="2300" b="0"/>
                        <a:t>Land, seas, vegetation created</a:t>
                      </a:r>
                    </a:p>
                  </a:txBody>
                  <a:tcPr marL="114923" marR="114923" marT="57461" marB="57461" anchor="ctr">
                    <a:lnL>
                      <a:noFill/>
                    </a:lnL>
                    <a:lnR>
                      <a:noFill/>
                    </a:lnR>
                    <a:lnT>
                      <a:noFill/>
                    </a:lnT>
                    <a:lnB>
                      <a:noFill/>
                    </a:lnB>
                    <a:noFill/>
                  </a:tcPr>
                </a:tc>
                <a:extLst>
                  <a:ext uri="{0D108BD9-81ED-4DB2-BD59-A6C34878D82A}">
                    <a16:rowId xmlns:a16="http://schemas.microsoft.com/office/drawing/2014/main" val="4189688886"/>
                  </a:ext>
                </a:extLst>
              </a:tr>
              <a:tr h="505660">
                <a:tc>
                  <a:txBody>
                    <a:bodyPr/>
                    <a:lstStyle/>
                    <a:p>
                      <a:r>
                        <a:rPr lang="en-US" sz="2300" b="0"/>
                        <a:t>Day 4</a:t>
                      </a:r>
                    </a:p>
                  </a:txBody>
                  <a:tcPr marL="114923" marR="114923" marT="57461" marB="57461" anchor="ctr">
                    <a:lnL>
                      <a:noFill/>
                    </a:lnL>
                    <a:lnR>
                      <a:noFill/>
                    </a:lnR>
                    <a:lnT>
                      <a:noFill/>
                    </a:lnT>
                    <a:lnB>
                      <a:noFill/>
                    </a:lnB>
                    <a:noFill/>
                  </a:tcPr>
                </a:tc>
                <a:tc>
                  <a:txBody>
                    <a:bodyPr/>
                    <a:lstStyle/>
                    <a:p>
                      <a:r>
                        <a:rPr lang="en-US" sz="2300" b="0"/>
                        <a:t>Sun, moon, and stars formed</a:t>
                      </a:r>
                    </a:p>
                  </a:txBody>
                  <a:tcPr marL="114923" marR="114923" marT="57461" marB="57461" anchor="ctr">
                    <a:lnL>
                      <a:noFill/>
                    </a:lnL>
                    <a:lnR>
                      <a:noFill/>
                    </a:lnR>
                    <a:lnT>
                      <a:noFill/>
                    </a:lnT>
                    <a:lnB>
                      <a:noFill/>
                    </a:lnB>
                    <a:noFill/>
                  </a:tcPr>
                </a:tc>
                <a:extLst>
                  <a:ext uri="{0D108BD9-81ED-4DB2-BD59-A6C34878D82A}">
                    <a16:rowId xmlns:a16="http://schemas.microsoft.com/office/drawing/2014/main" val="1447206997"/>
                  </a:ext>
                </a:extLst>
              </a:tr>
              <a:tr h="505660">
                <a:tc>
                  <a:txBody>
                    <a:bodyPr/>
                    <a:lstStyle/>
                    <a:p>
                      <a:r>
                        <a:rPr lang="en-US" sz="2300" b="0"/>
                        <a:t>Day 5</a:t>
                      </a:r>
                    </a:p>
                  </a:txBody>
                  <a:tcPr marL="114923" marR="114923" marT="57461" marB="57461" anchor="ctr">
                    <a:lnL>
                      <a:noFill/>
                    </a:lnL>
                    <a:lnR>
                      <a:noFill/>
                    </a:lnR>
                    <a:lnT>
                      <a:noFill/>
                    </a:lnT>
                    <a:lnB>
                      <a:noFill/>
                    </a:lnB>
                    <a:noFill/>
                  </a:tcPr>
                </a:tc>
                <a:tc>
                  <a:txBody>
                    <a:bodyPr/>
                    <a:lstStyle/>
                    <a:p>
                      <a:r>
                        <a:rPr lang="en-US" sz="2300" b="0" dirty="0"/>
                        <a:t>Birds and sea creatures created</a:t>
                      </a:r>
                    </a:p>
                  </a:txBody>
                  <a:tcPr marL="114923" marR="114923" marT="57461" marB="57461" anchor="ctr">
                    <a:lnL>
                      <a:noFill/>
                    </a:lnL>
                    <a:lnR>
                      <a:noFill/>
                    </a:lnR>
                    <a:lnT>
                      <a:noFill/>
                    </a:lnT>
                    <a:lnB>
                      <a:noFill/>
                    </a:lnB>
                    <a:noFill/>
                  </a:tcPr>
                </a:tc>
                <a:extLst>
                  <a:ext uri="{0D108BD9-81ED-4DB2-BD59-A6C34878D82A}">
                    <a16:rowId xmlns:a16="http://schemas.microsoft.com/office/drawing/2014/main" val="2105983475"/>
                  </a:ext>
                </a:extLst>
              </a:tr>
              <a:tr h="850428">
                <a:tc>
                  <a:txBody>
                    <a:bodyPr/>
                    <a:lstStyle/>
                    <a:p>
                      <a:r>
                        <a:rPr lang="en-US" sz="2300" b="0"/>
                        <a:t>Day 6</a:t>
                      </a:r>
                    </a:p>
                  </a:txBody>
                  <a:tcPr marL="114923" marR="114923" marT="57461" marB="57461" anchor="ctr">
                    <a:lnL>
                      <a:noFill/>
                    </a:lnL>
                    <a:lnR>
                      <a:noFill/>
                    </a:lnR>
                    <a:lnT>
                      <a:noFill/>
                    </a:lnT>
                    <a:lnB>
                      <a:noFill/>
                    </a:lnB>
                    <a:noFill/>
                  </a:tcPr>
                </a:tc>
                <a:tc>
                  <a:txBody>
                    <a:bodyPr/>
                    <a:lstStyle/>
                    <a:p>
                      <a:r>
                        <a:rPr lang="en-US" sz="2300" b="0"/>
                        <a:t>Land animals and humanity created</a:t>
                      </a:r>
                    </a:p>
                  </a:txBody>
                  <a:tcPr marL="114923" marR="114923" marT="57461" marB="57461" anchor="ctr">
                    <a:lnL>
                      <a:noFill/>
                    </a:lnL>
                    <a:lnR>
                      <a:noFill/>
                    </a:lnR>
                    <a:lnT>
                      <a:noFill/>
                    </a:lnT>
                    <a:lnB>
                      <a:noFill/>
                    </a:lnB>
                    <a:noFill/>
                  </a:tcPr>
                </a:tc>
                <a:extLst>
                  <a:ext uri="{0D108BD9-81ED-4DB2-BD59-A6C34878D82A}">
                    <a16:rowId xmlns:a16="http://schemas.microsoft.com/office/drawing/2014/main" val="3712611105"/>
                  </a:ext>
                </a:extLst>
              </a:tr>
              <a:tr h="505660">
                <a:tc>
                  <a:txBody>
                    <a:bodyPr/>
                    <a:lstStyle/>
                    <a:p>
                      <a:r>
                        <a:rPr lang="en-US" sz="2300" b="0"/>
                        <a:t>Day 7</a:t>
                      </a:r>
                    </a:p>
                  </a:txBody>
                  <a:tcPr marL="114923" marR="114923" marT="57461" marB="57461" anchor="ctr">
                    <a:lnL>
                      <a:noFill/>
                    </a:lnL>
                    <a:lnR>
                      <a:noFill/>
                    </a:lnR>
                    <a:lnT>
                      <a:noFill/>
                    </a:lnT>
                    <a:lnB>
                      <a:noFill/>
                    </a:lnB>
                    <a:noFill/>
                  </a:tcPr>
                </a:tc>
                <a:tc>
                  <a:txBody>
                    <a:bodyPr/>
                    <a:lstStyle/>
                    <a:p>
                      <a:r>
                        <a:rPr lang="en-US" sz="2300" b="0" dirty="0"/>
                        <a:t>God rested (Sabbath)</a:t>
                      </a:r>
                    </a:p>
                  </a:txBody>
                  <a:tcPr marL="114923" marR="114923" marT="57461" marB="57461" anchor="ctr">
                    <a:lnL>
                      <a:noFill/>
                    </a:lnL>
                    <a:lnR>
                      <a:noFill/>
                    </a:lnR>
                    <a:lnT>
                      <a:noFill/>
                    </a:lnT>
                    <a:lnB>
                      <a:noFill/>
                    </a:lnB>
                    <a:noFill/>
                  </a:tcPr>
                </a:tc>
                <a:extLst>
                  <a:ext uri="{0D108BD9-81ED-4DB2-BD59-A6C34878D82A}">
                    <a16:rowId xmlns:a16="http://schemas.microsoft.com/office/drawing/2014/main" val="820893597"/>
                  </a:ext>
                </a:extLst>
              </a:tr>
            </a:tbl>
          </a:graphicData>
        </a:graphic>
      </p:graphicFrame>
    </p:spTree>
    <p:extLst>
      <p:ext uri="{BB962C8B-B14F-4D97-AF65-F5344CB8AC3E}">
        <p14:creationId xmlns:p14="http://schemas.microsoft.com/office/powerpoint/2010/main" val="1599610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1C5D-4EB0-2680-7214-DCAF07C18843}"/>
              </a:ext>
            </a:extLst>
          </p:cNvPr>
          <p:cNvSpPr>
            <a:spLocks noGrp="1"/>
          </p:cNvSpPr>
          <p:nvPr>
            <p:ph type="title"/>
          </p:nvPr>
        </p:nvSpPr>
        <p:spPr/>
        <p:txBody>
          <a:bodyPr/>
          <a:lstStyle/>
          <a:p>
            <a:r>
              <a:rPr lang="en-US" dirty="0"/>
              <a:t>Major Theories of Creation</a:t>
            </a:r>
          </a:p>
        </p:txBody>
      </p:sp>
      <p:sp>
        <p:nvSpPr>
          <p:cNvPr id="3" name="Content Placeholder 2">
            <a:extLst>
              <a:ext uri="{FF2B5EF4-FFF2-40B4-BE49-F238E27FC236}">
                <a16:creationId xmlns:a16="http://schemas.microsoft.com/office/drawing/2014/main" id="{3C4C50A9-BAAF-FC59-8416-FA80E864A934}"/>
              </a:ext>
            </a:extLst>
          </p:cNvPr>
          <p:cNvSpPr>
            <a:spLocks noGrp="1"/>
          </p:cNvSpPr>
          <p:nvPr>
            <p:ph idx="1"/>
          </p:nvPr>
        </p:nvSpPr>
        <p:spPr/>
        <p:txBody>
          <a:bodyPr>
            <a:normAutofit lnSpcReduction="10000"/>
          </a:bodyPr>
          <a:lstStyle/>
          <a:p>
            <a:r>
              <a:rPr lang="en-US" dirty="0"/>
              <a:t>Young Earth Creationism (Literal 24-Hour Days)</a:t>
            </a:r>
          </a:p>
          <a:p>
            <a:pPr>
              <a:buFont typeface="Arial" panose="020B0604020202020204" pitchFamily="34" charset="0"/>
              <a:buChar char="•"/>
            </a:pPr>
            <a:r>
              <a:rPr lang="en-US" dirty="0"/>
              <a:t>Belief: The six days in Genesis 1 are literal 24-hour days.</a:t>
            </a:r>
          </a:p>
          <a:p>
            <a:pPr>
              <a:buFont typeface="Arial" panose="020B0604020202020204" pitchFamily="34" charset="0"/>
              <a:buChar char="•"/>
            </a:pPr>
            <a:r>
              <a:rPr lang="en-US" dirty="0"/>
              <a:t>Age of Earth: ~6,000–10,000 years (based on biblical genealogies).</a:t>
            </a:r>
          </a:p>
          <a:p>
            <a:pPr>
              <a:buFont typeface="Arial" panose="020B0604020202020204" pitchFamily="34" charset="0"/>
              <a:buChar char="•"/>
            </a:pPr>
            <a:r>
              <a:rPr lang="en-US" dirty="0"/>
              <a:t>Scientific Perspective: Rejects evolution and long ages.</a:t>
            </a:r>
          </a:p>
          <a:p>
            <a:pPr>
              <a:buFont typeface="Arial" panose="020B0604020202020204" pitchFamily="34" charset="0"/>
              <a:buChar char="•"/>
            </a:pPr>
            <a:r>
              <a:rPr lang="en-US" dirty="0"/>
              <a:t>Support: </a:t>
            </a:r>
          </a:p>
          <a:p>
            <a:pPr marL="742950" lvl="1" indent="-285750">
              <a:buFont typeface="Arial" panose="020B0604020202020204" pitchFamily="34" charset="0"/>
              <a:buChar char="•"/>
            </a:pPr>
            <a:r>
              <a:rPr lang="en-US" dirty="0"/>
              <a:t>Exodus 20:11 – "For in six days the Lord made the heavens and the earth."</a:t>
            </a:r>
          </a:p>
          <a:p>
            <a:pPr marL="742950" lvl="1" indent="-285750">
              <a:buFont typeface="Arial" panose="020B0604020202020204" pitchFamily="34" charset="0"/>
              <a:buChar char="•"/>
            </a:pPr>
            <a:r>
              <a:rPr lang="en-US" dirty="0"/>
              <a:t>Death entered after Adam’s sin (Romans 5:12).</a:t>
            </a:r>
          </a:p>
          <a:p>
            <a:pPr>
              <a:buFont typeface="Arial" panose="020B0604020202020204" pitchFamily="34" charset="0"/>
              <a:buChar char="•"/>
            </a:pPr>
            <a:r>
              <a:rPr lang="en-US" dirty="0"/>
              <a:t>Challenges: </a:t>
            </a:r>
          </a:p>
          <a:p>
            <a:pPr marL="742950" lvl="1" indent="-285750">
              <a:buFont typeface="Arial" panose="020B0604020202020204" pitchFamily="34" charset="0"/>
              <a:buChar char="•"/>
            </a:pPr>
            <a:r>
              <a:rPr lang="en-US" dirty="0"/>
              <a:t>Conflicts with mainstream science on Earth's age.</a:t>
            </a:r>
          </a:p>
          <a:p>
            <a:pPr marL="742950" lvl="1" indent="-285750">
              <a:buFont typeface="Arial" panose="020B0604020202020204" pitchFamily="34" charset="0"/>
              <a:buChar char="•"/>
            </a:pPr>
            <a:r>
              <a:rPr lang="en-US" dirty="0"/>
              <a:t>Requires a global flood interpretation of Genesis 6–9.</a:t>
            </a:r>
          </a:p>
          <a:p>
            <a:endParaRPr lang="en-US" dirty="0"/>
          </a:p>
        </p:txBody>
      </p:sp>
    </p:spTree>
    <p:extLst>
      <p:ext uri="{BB962C8B-B14F-4D97-AF65-F5344CB8AC3E}">
        <p14:creationId xmlns:p14="http://schemas.microsoft.com/office/powerpoint/2010/main" val="3181969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86719-E2B9-8372-9307-198BD3AFD4AD}"/>
              </a:ext>
            </a:extLst>
          </p:cNvPr>
          <p:cNvSpPr>
            <a:spLocks noGrp="1"/>
          </p:cNvSpPr>
          <p:nvPr>
            <p:ph type="title"/>
          </p:nvPr>
        </p:nvSpPr>
        <p:spPr/>
        <p:txBody>
          <a:bodyPr/>
          <a:lstStyle/>
          <a:p>
            <a:r>
              <a:rPr lang="en-US" dirty="0"/>
              <a:t>Old Earth Creationism (Day-Age Theory)</a:t>
            </a:r>
          </a:p>
        </p:txBody>
      </p:sp>
      <p:sp>
        <p:nvSpPr>
          <p:cNvPr id="3" name="Content Placeholder 2">
            <a:extLst>
              <a:ext uri="{FF2B5EF4-FFF2-40B4-BE49-F238E27FC236}">
                <a16:creationId xmlns:a16="http://schemas.microsoft.com/office/drawing/2014/main" id="{AA4EDB93-6FF5-E4AF-4A69-EA345951C3A6}"/>
              </a:ext>
            </a:extLst>
          </p:cNvPr>
          <p:cNvSpPr>
            <a:spLocks noGrp="1"/>
          </p:cNvSpPr>
          <p:nvPr>
            <p:ph idx="1"/>
          </p:nvPr>
        </p:nvSpPr>
        <p:spPr/>
        <p:txBody>
          <a:bodyPr/>
          <a:lstStyle/>
          <a:p>
            <a:r>
              <a:rPr lang="en-US" dirty="0"/>
              <a:t>Old Earth Creationism (Day-Age Theory)</a:t>
            </a:r>
          </a:p>
          <a:p>
            <a:pPr>
              <a:buFont typeface="Arial" panose="020B0604020202020204" pitchFamily="34" charset="0"/>
              <a:buChar char="•"/>
            </a:pPr>
            <a:r>
              <a:rPr lang="en-US" dirty="0"/>
              <a:t>Belief: The "days" in Genesis represent long ages, not 24-hour periods.</a:t>
            </a:r>
          </a:p>
          <a:p>
            <a:pPr>
              <a:buFont typeface="Arial" panose="020B0604020202020204" pitchFamily="34" charset="0"/>
              <a:buChar char="•"/>
            </a:pPr>
            <a:r>
              <a:rPr lang="en-US" dirty="0"/>
              <a:t>Age of Earth: 4.5 billion years.</a:t>
            </a:r>
          </a:p>
          <a:p>
            <a:pPr>
              <a:buFont typeface="Arial" panose="020B0604020202020204" pitchFamily="34" charset="0"/>
              <a:buChar char="•"/>
            </a:pPr>
            <a:r>
              <a:rPr lang="en-US" dirty="0"/>
              <a:t>Support: </a:t>
            </a:r>
          </a:p>
          <a:p>
            <a:pPr marL="742950" lvl="1" indent="-285750">
              <a:buFont typeface="Arial" panose="020B0604020202020204" pitchFamily="34" charset="0"/>
              <a:buChar char="•"/>
            </a:pPr>
            <a:r>
              <a:rPr lang="en-US" dirty="0"/>
              <a:t>"Day" (</a:t>
            </a:r>
            <a:r>
              <a:rPr lang="en-US" i="1" dirty="0" err="1"/>
              <a:t>yom</a:t>
            </a:r>
            <a:r>
              <a:rPr lang="en-US" dirty="0"/>
              <a:t>) in Hebrew can mean an extended period (Psalm 90:4).</a:t>
            </a:r>
          </a:p>
          <a:p>
            <a:pPr marL="742950" lvl="1" indent="-285750">
              <a:buFont typeface="Arial" panose="020B0604020202020204" pitchFamily="34" charset="0"/>
              <a:buChar char="•"/>
            </a:pPr>
            <a:r>
              <a:rPr lang="en-US" dirty="0"/>
              <a:t>Scientific evidence supports an old earth.</a:t>
            </a:r>
          </a:p>
          <a:p>
            <a:pPr>
              <a:buFont typeface="Arial" panose="020B0604020202020204" pitchFamily="34" charset="0"/>
              <a:buChar char="•"/>
            </a:pPr>
            <a:r>
              <a:rPr lang="en-US" dirty="0"/>
              <a:t>Challenges: </a:t>
            </a:r>
          </a:p>
          <a:p>
            <a:pPr marL="742950" lvl="1" indent="-285750">
              <a:buFont typeface="Arial" panose="020B0604020202020204" pitchFamily="34" charset="0"/>
              <a:buChar char="•"/>
            </a:pPr>
            <a:r>
              <a:rPr lang="en-US" dirty="0"/>
              <a:t>Genesis presents a literal sequence, not overlapping ages.</a:t>
            </a:r>
          </a:p>
          <a:p>
            <a:endParaRPr lang="en-US" dirty="0"/>
          </a:p>
        </p:txBody>
      </p:sp>
    </p:spTree>
    <p:extLst>
      <p:ext uri="{BB962C8B-B14F-4D97-AF65-F5344CB8AC3E}">
        <p14:creationId xmlns:p14="http://schemas.microsoft.com/office/powerpoint/2010/main" val="3399176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34E7D-CDC3-93F1-3ED9-5E545ED0D7FE}"/>
              </a:ext>
            </a:extLst>
          </p:cNvPr>
          <p:cNvSpPr>
            <a:spLocks noGrp="1"/>
          </p:cNvSpPr>
          <p:nvPr>
            <p:ph type="title"/>
          </p:nvPr>
        </p:nvSpPr>
        <p:spPr/>
        <p:txBody>
          <a:bodyPr/>
          <a:lstStyle/>
          <a:p>
            <a:r>
              <a:rPr lang="en-US" dirty="0"/>
              <a:t>Theistic Evolution (God-Guided Evolution)</a:t>
            </a:r>
            <a:endParaRPr lang="en-US" b="1" dirty="0"/>
          </a:p>
        </p:txBody>
      </p:sp>
      <p:sp>
        <p:nvSpPr>
          <p:cNvPr id="3" name="Content Placeholder 2">
            <a:extLst>
              <a:ext uri="{FF2B5EF4-FFF2-40B4-BE49-F238E27FC236}">
                <a16:creationId xmlns:a16="http://schemas.microsoft.com/office/drawing/2014/main" id="{007BB843-8C19-B444-0D1F-292A351FAD77}"/>
              </a:ext>
            </a:extLst>
          </p:cNvPr>
          <p:cNvSpPr>
            <a:spLocks noGrp="1"/>
          </p:cNvSpPr>
          <p:nvPr>
            <p:ph idx="1"/>
          </p:nvPr>
        </p:nvSpPr>
        <p:spPr/>
        <p:txBody>
          <a:bodyPr/>
          <a:lstStyle/>
          <a:p>
            <a:pPr>
              <a:buFont typeface="Arial" panose="020B0604020202020204" pitchFamily="34" charset="0"/>
              <a:buChar char="•"/>
            </a:pPr>
            <a:r>
              <a:rPr lang="en-US" dirty="0"/>
              <a:t>Belief: God used evolution as His method of creation.</a:t>
            </a:r>
          </a:p>
          <a:p>
            <a:pPr>
              <a:buFont typeface="Arial" panose="020B0604020202020204" pitchFamily="34" charset="0"/>
              <a:buChar char="•"/>
            </a:pPr>
            <a:r>
              <a:rPr lang="en-US" dirty="0"/>
              <a:t>Age of Earth: 4.5 billion years.</a:t>
            </a:r>
          </a:p>
          <a:p>
            <a:pPr>
              <a:buFont typeface="Arial" panose="020B0604020202020204" pitchFamily="34" charset="0"/>
              <a:buChar char="•"/>
            </a:pPr>
            <a:r>
              <a:rPr lang="en-US" dirty="0"/>
              <a:t>Support: </a:t>
            </a:r>
          </a:p>
          <a:p>
            <a:pPr marL="742950" lvl="1" indent="-285750">
              <a:buFont typeface="Arial" panose="020B0604020202020204" pitchFamily="34" charset="0"/>
              <a:buChar char="•"/>
            </a:pPr>
            <a:r>
              <a:rPr lang="en-US" dirty="0"/>
              <a:t>Evolution explains biodiversity.</a:t>
            </a:r>
          </a:p>
          <a:p>
            <a:pPr marL="742950" lvl="1" indent="-285750">
              <a:buFont typeface="Arial" panose="020B0604020202020204" pitchFamily="34" charset="0"/>
              <a:buChar char="•"/>
            </a:pPr>
            <a:r>
              <a:rPr lang="en-US" dirty="0"/>
              <a:t>Genesis is seen as symbolic, not scientific.</a:t>
            </a:r>
          </a:p>
          <a:p>
            <a:pPr>
              <a:buFont typeface="Arial" panose="020B0604020202020204" pitchFamily="34" charset="0"/>
              <a:buChar char="•"/>
            </a:pPr>
            <a:r>
              <a:rPr lang="en-US" dirty="0"/>
              <a:t>Challenges: </a:t>
            </a:r>
          </a:p>
          <a:p>
            <a:pPr marL="742950" lvl="1" indent="-285750">
              <a:buFont typeface="Arial" panose="020B0604020202020204" pitchFamily="34" charset="0"/>
              <a:buChar char="•"/>
            </a:pPr>
            <a:r>
              <a:rPr lang="en-US" dirty="0"/>
              <a:t>Undermines Adam and Eve as historical figures.</a:t>
            </a:r>
          </a:p>
          <a:p>
            <a:pPr marL="742950" lvl="1" indent="-285750">
              <a:buFont typeface="Arial" panose="020B0604020202020204" pitchFamily="34" charset="0"/>
              <a:buChar char="•"/>
            </a:pPr>
            <a:r>
              <a:rPr lang="en-US" dirty="0"/>
              <a:t>Conflicts with Romans 5:12 (sin brought death).</a:t>
            </a:r>
          </a:p>
          <a:p>
            <a:endParaRPr lang="en-US" dirty="0"/>
          </a:p>
        </p:txBody>
      </p:sp>
    </p:spTree>
    <p:extLst>
      <p:ext uri="{BB962C8B-B14F-4D97-AF65-F5344CB8AC3E}">
        <p14:creationId xmlns:p14="http://schemas.microsoft.com/office/powerpoint/2010/main" val="3562180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B68A0-7E0B-A720-F65C-B316254D81A8}"/>
              </a:ext>
            </a:extLst>
          </p:cNvPr>
          <p:cNvSpPr>
            <a:spLocks noGrp="1"/>
          </p:cNvSpPr>
          <p:nvPr>
            <p:ph type="title"/>
          </p:nvPr>
        </p:nvSpPr>
        <p:spPr/>
        <p:txBody>
          <a:bodyPr/>
          <a:lstStyle/>
          <a:p>
            <a:r>
              <a:rPr lang="en-US" dirty="0"/>
              <a:t>Gap Theory (Ruined and Restored Earth)</a:t>
            </a:r>
            <a:endParaRPr lang="en-US" b="1" dirty="0"/>
          </a:p>
        </p:txBody>
      </p:sp>
      <p:sp>
        <p:nvSpPr>
          <p:cNvPr id="3" name="Content Placeholder 2">
            <a:extLst>
              <a:ext uri="{FF2B5EF4-FFF2-40B4-BE49-F238E27FC236}">
                <a16:creationId xmlns:a16="http://schemas.microsoft.com/office/drawing/2014/main" id="{C4AAFF2C-505D-2837-3FCF-BF1DF9DDB8F8}"/>
              </a:ext>
            </a:extLst>
          </p:cNvPr>
          <p:cNvSpPr>
            <a:spLocks noGrp="1"/>
          </p:cNvSpPr>
          <p:nvPr>
            <p:ph idx="1"/>
          </p:nvPr>
        </p:nvSpPr>
        <p:spPr/>
        <p:txBody>
          <a:bodyPr>
            <a:normAutofit/>
          </a:bodyPr>
          <a:lstStyle/>
          <a:p>
            <a:pPr>
              <a:buFont typeface="Arial" panose="020B0604020202020204" pitchFamily="34" charset="0"/>
              <a:buChar char="•"/>
            </a:pPr>
            <a:r>
              <a:rPr lang="en-US" dirty="0"/>
              <a:t>Belief: A gap exists between Genesis 1:1 and 1:2, allowing for an ancient earth.</a:t>
            </a:r>
          </a:p>
          <a:p>
            <a:pPr>
              <a:buFont typeface="Arial" panose="020B0604020202020204" pitchFamily="34" charset="0"/>
              <a:buChar char="•"/>
            </a:pPr>
            <a:r>
              <a:rPr lang="en-US" dirty="0"/>
              <a:t>Theory: The original earth was destroyed (perhaps by Satan’s rebellion), and God recreated it in six days.</a:t>
            </a:r>
          </a:p>
          <a:p>
            <a:pPr>
              <a:buFont typeface="Arial" panose="020B0604020202020204" pitchFamily="34" charset="0"/>
              <a:buChar char="•"/>
            </a:pPr>
            <a:r>
              <a:rPr lang="en-US" dirty="0"/>
              <a:t>Support: </a:t>
            </a:r>
          </a:p>
          <a:p>
            <a:pPr marL="742950" lvl="1" indent="-285750">
              <a:buFont typeface="Arial" panose="020B0604020202020204" pitchFamily="34" charset="0"/>
              <a:buChar char="•"/>
            </a:pPr>
            <a:r>
              <a:rPr lang="en-US" dirty="0"/>
              <a:t>Genesis 1:2 – "The earth was formless and void" (</a:t>
            </a:r>
            <a:r>
              <a:rPr lang="en-US" i="1" dirty="0" err="1"/>
              <a:t>tohu</a:t>
            </a:r>
            <a:r>
              <a:rPr lang="en-US" i="1" dirty="0"/>
              <a:t> </a:t>
            </a:r>
            <a:r>
              <a:rPr lang="en-US" i="1" dirty="0" err="1"/>
              <a:t>wa</a:t>
            </a:r>
            <a:r>
              <a:rPr lang="en-US" i="1" dirty="0"/>
              <a:t> </a:t>
            </a:r>
            <a:r>
              <a:rPr lang="en-US" i="1" dirty="0" err="1"/>
              <a:t>bohu</a:t>
            </a:r>
            <a:r>
              <a:rPr lang="en-US" dirty="0"/>
              <a:t>).</a:t>
            </a:r>
          </a:p>
          <a:p>
            <a:pPr marL="742950" lvl="1" indent="-285750">
              <a:buFont typeface="Arial" panose="020B0604020202020204" pitchFamily="34" charset="0"/>
              <a:buChar char="•"/>
            </a:pPr>
            <a:r>
              <a:rPr lang="en-US" dirty="0"/>
              <a:t>Isaiah 45:18 – "God did not create it to be empty."</a:t>
            </a:r>
          </a:p>
          <a:p>
            <a:pPr>
              <a:buFont typeface="Arial" panose="020B0604020202020204" pitchFamily="34" charset="0"/>
              <a:buChar char="•"/>
            </a:pPr>
            <a:r>
              <a:rPr lang="en-US" dirty="0"/>
              <a:t>Challenges: </a:t>
            </a:r>
          </a:p>
          <a:p>
            <a:pPr marL="742950" lvl="1" indent="-285750">
              <a:buFont typeface="Arial" panose="020B0604020202020204" pitchFamily="34" charset="0"/>
              <a:buChar char="•"/>
            </a:pPr>
            <a:r>
              <a:rPr lang="en-US" dirty="0"/>
              <a:t>No direct biblical evidence of a pre-Adamic world.</a:t>
            </a:r>
          </a:p>
          <a:p>
            <a:endParaRPr lang="en-US" dirty="0"/>
          </a:p>
        </p:txBody>
      </p:sp>
    </p:spTree>
    <p:extLst>
      <p:ext uri="{BB962C8B-B14F-4D97-AF65-F5344CB8AC3E}">
        <p14:creationId xmlns:p14="http://schemas.microsoft.com/office/powerpoint/2010/main" val="3660558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AC441-2DBD-D170-FE6F-5936431D4B67}"/>
              </a:ext>
            </a:extLst>
          </p:cNvPr>
          <p:cNvSpPr>
            <a:spLocks noGrp="1"/>
          </p:cNvSpPr>
          <p:nvPr>
            <p:ph type="title"/>
          </p:nvPr>
        </p:nvSpPr>
        <p:spPr/>
        <p:txBody>
          <a:bodyPr>
            <a:normAutofit/>
          </a:bodyPr>
          <a:lstStyle/>
          <a:p>
            <a:r>
              <a:rPr lang="en-US" dirty="0"/>
              <a:t>Framework Hypothesis (Symbolic Interpretation)</a:t>
            </a:r>
          </a:p>
        </p:txBody>
      </p:sp>
      <p:sp>
        <p:nvSpPr>
          <p:cNvPr id="3" name="Content Placeholder 2">
            <a:extLst>
              <a:ext uri="{FF2B5EF4-FFF2-40B4-BE49-F238E27FC236}">
                <a16:creationId xmlns:a16="http://schemas.microsoft.com/office/drawing/2014/main" id="{F07F6D97-20E5-8158-E0DF-3D418876EFED}"/>
              </a:ext>
            </a:extLst>
          </p:cNvPr>
          <p:cNvSpPr>
            <a:spLocks noGrp="1"/>
          </p:cNvSpPr>
          <p:nvPr>
            <p:ph idx="1"/>
          </p:nvPr>
        </p:nvSpPr>
        <p:spPr/>
        <p:txBody>
          <a:bodyPr>
            <a:normAutofit lnSpcReduction="10000"/>
          </a:bodyPr>
          <a:lstStyle/>
          <a:p>
            <a:pPr>
              <a:buFont typeface="Arial" panose="020B0604020202020204" pitchFamily="34" charset="0"/>
              <a:buChar char="•"/>
            </a:pPr>
            <a:r>
              <a:rPr lang="en-US" dirty="0"/>
              <a:t>Belief: Genesis 1 is not chronological, but thematic.</a:t>
            </a:r>
          </a:p>
          <a:p>
            <a:pPr>
              <a:buFont typeface="Arial" panose="020B0604020202020204" pitchFamily="34" charset="0"/>
              <a:buChar char="•"/>
            </a:pPr>
            <a:r>
              <a:rPr lang="en-US" dirty="0"/>
              <a:t>Structure: </a:t>
            </a:r>
          </a:p>
          <a:p>
            <a:pPr marL="742950" lvl="1" indent="-285750">
              <a:buFont typeface="Arial" panose="020B0604020202020204" pitchFamily="34" charset="0"/>
              <a:buChar char="•"/>
            </a:pPr>
            <a:r>
              <a:rPr lang="en-US" dirty="0"/>
              <a:t>Days 1–3: Forming realms.</a:t>
            </a:r>
          </a:p>
          <a:p>
            <a:pPr marL="742950" lvl="1" indent="-285750">
              <a:buFont typeface="Arial" panose="020B0604020202020204" pitchFamily="34" charset="0"/>
              <a:buChar char="•"/>
            </a:pPr>
            <a:r>
              <a:rPr lang="en-US" dirty="0"/>
              <a:t>Days 4–6: Filling realms.</a:t>
            </a:r>
          </a:p>
          <a:p>
            <a:pPr marL="742950" lvl="1" indent="-285750">
              <a:buFont typeface="Arial" panose="020B0604020202020204" pitchFamily="34" charset="0"/>
              <a:buChar char="•"/>
            </a:pPr>
            <a:r>
              <a:rPr lang="en-US" dirty="0"/>
              <a:t>Day 7: God’s rest.</a:t>
            </a:r>
          </a:p>
          <a:p>
            <a:pPr>
              <a:buFont typeface="Arial" panose="020B0604020202020204" pitchFamily="34" charset="0"/>
              <a:buChar char="•"/>
            </a:pPr>
            <a:r>
              <a:rPr lang="en-US" dirty="0"/>
              <a:t>Support: </a:t>
            </a:r>
          </a:p>
          <a:p>
            <a:pPr marL="742950" lvl="1" indent="-285750">
              <a:buFont typeface="Arial" panose="020B0604020202020204" pitchFamily="34" charset="0"/>
              <a:buChar char="•"/>
            </a:pPr>
            <a:r>
              <a:rPr lang="en-US" dirty="0"/>
              <a:t>Genesis 1 uses poetic structure.</a:t>
            </a:r>
          </a:p>
          <a:p>
            <a:pPr marL="742950" lvl="1" indent="-285750">
              <a:buFont typeface="Arial" panose="020B0604020202020204" pitchFamily="34" charset="0"/>
              <a:buChar char="•"/>
            </a:pPr>
            <a:r>
              <a:rPr lang="en-US" dirty="0"/>
              <a:t>Day 4’s sun and moon appear after plants.</a:t>
            </a:r>
          </a:p>
          <a:p>
            <a:pPr>
              <a:buFont typeface="Arial" panose="020B0604020202020204" pitchFamily="34" charset="0"/>
              <a:buChar char="•"/>
            </a:pPr>
            <a:r>
              <a:rPr lang="en-US" dirty="0"/>
              <a:t>Challenges: </a:t>
            </a:r>
          </a:p>
          <a:p>
            <a:pPr marL="742950" lvl="1" indent="-285750">
              <a:buFont typeface="Arial" panose="020B0604020202020204" pitchFamily="34" charset="0"/>
              <a:buChar char="•"/>
            </a:pPr>
            <a:r>
              <a:rPr lang="en-US" dirty="0"/>
              <a:t>Ignores Genesis as a historical narrative.</a:t>
            </a:r>
          </a:p>
          <a:p>
            <a:endParaRPr lang="en-US" dirty="0"/>
          </a:p>
        </p:txBody>
      </p:sp>
    </p:spTree>
    <p:extLst>
      <p:ext uri="{BB962C8B-B14F-4D97-AF65-F5344CB8AC3E}">
        <p14:creationId xmlns:p14="http://schemas.microsoft.com/office/powerpoint/2010/main" val="2354130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B22F0-7EC9-9AB8-64A5-8770E516383F}"/>
              </a:ext>
            </a:extLst>
          </p:cNvPr>
          <p:cNvSpPr>
            <a:spLocks noGrp="1"/>
          </p:cNvSpPr>
          <p:nvPr>
            <p:ph type="title"/>
          </p:nvPr>
        </p:nvSpPr>
        <p:spPr/>
        <p:txBody>
          <a:bodyPr>
            <a:normAutofit/>
          </a:bodyPr>
          <a:lstStyle/>
          <a:p>
            <a:r>
              <a:rPr lang="en-US" dirty="0"/>
              <a:t>Intelligent Design (Scientific Evidence for a Creator)</a:t>
            </a:r>
          </a:p>
        </p:txBody>
      </p:sp>
      <p:sp>
        <p:nvSpPr>
          <p:cNvPr id="3" name="Content Placeholder 2">
            <a:extLst>
              <a:ext uri="{FF2B5EF4-FFF2-40B4-BE49-F238E27FC236}">
                <a16:creationId xmlns:a16="http://schemas.microsoft.com/office/drawing/2014/main" id="{EBDC46F3-4F1D-1A45-C172-F12C8470F3FD}"/>
              </a:ext>
            </a:extLst>
          </p:cNvPr>
          <p:cNvSpPr>
            <a:spLocks noGrp="1"/>
          </p:cNvSpPr>
          <p:nvPr>
            <p:ph idx="1"/>
          </p:nvPr>
        </p:nvSpPr>
        <p:spPr/>
        <p:txBody>
          <a:bodyPr/>
          <a:lstStyle/>
          <a:p>
            <a:pPr>
              <a:buFont typeface="Arial" panose="020B0604020202020204" pitchFamily="34" charset="0"/>
              <a:buChar char="•"/>
            </a:pPr>
            <a:r>
              <a:rPr lang="en-US" dirty="0"/>
              <a:t>Belief: Nature shows evidence of intelligent design rather than chance evolution.</a:t>
            </a:r>
          </a:p>
          <a:p>
            <a:pPr>
              <a:buFont typeface="Arial" panose="020B0604020202020204" pitchFamily="34" charset="0"/>
              <a:buChar char="•"/>
            </a:pPr>
            <a:r>
              <a:rPr lang="en-US" dirty="0"/>
              <a:t>Support: </a:t>
            </a:r>
          </a:p>
          <a:p>
            <a:pPr marL="742950" lvl="1" indent="-285750">
              <a:buFont typeface="Arial" panose="020B0604020202020204" pitchFamily="34" charset="0"/>
              <a:buChar char="•"/>
            </a:pPr>
            <a:r>
              <a:rPr lang="en-US" dirty="0"/>
              <a:t>DNA complexity suggests an intelligent cause.</a:t>
            </a:r>
          </a:p>
          <a:p>
            <a:pPr marL="742950" lvl="1" indent="-285750">
              <a:buFont typeface="Arial" panose="020B0604020202020204" pitchFamily="34" charset="0"/>
              <a:buChar char="•"/>
            </a:pPr>
            <a:r>
              <a:rPr lang="en-US" dirty="0"/>
              <a:t>Fine-tuning of the universe supports design.</a:t>
            </a:r>
          </a:p>
          <a:p>
            <a:pPr>
              <a:buFont typeface="Arial" panose="020B0604020202020204" pitchFamily="34" charset="0"/>
              <a:buChar char="•"/>
            </a:pPr>
            <a:r>
              <a:rPr lang="en-US" dirty="0"/>
              <a:t>Challenges: </a:t>
            </a:r>
          </a:p>
          <a:p>
            <a:pPr marL="742950" lvl="1" indent="-285750">
              <a:buFont typeface="Arial" panose="020B0604020202020204" pitchFamily="34" charset="0"/>
              <a:buChar char="•"/>
            </a:pPr>
            <a:r>
              <a:rPr lang="en-US" dirty="0"/>
              <a:t>Does not identify who the designer is.</a:t>
            </a:r>
          </a:p>
          <a:p>
            <a:pPr marL="742950" lvl="1" indent="-285750">
              <a:buFont typeface="Arial" panose="020B0604020202020204" pitchFamily="34" charset="0"/>
              <a:buChar char="•"/>
            </a:pPr>
            <a:r>
              <a:rPr lang="en-US" dirty="0"/>
              <a:t>Does not take a stance on Genesis 1.</a:t>
            </a:r>
          </a:p>
          <a:p>
            <a:endParaRPr lang="en-US" dirty="0"/>
          </a:p>
        </p:txBody>
      </p:sp>
    </p:spTree>
    <p:extLst>
      <p:ext uri="{BB962C8B-B14F-4D97-AF65-F5344CB8AC3E}">
        <p14:creationId xmlns:p14="http://schemas.microsoft.com/office/powerpoint/2010/main" val="1973692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9A7F3BF-8763-4074-AD77-92790AF314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F2D0CA-7459-DDFE-D89C-7FF79D359C2C}"/>
              </a:ext>
            </a:extLst>
          </p:cNvPr>
          <p:cNvSpPr>
            <a:spLocks noGrp="1"/>
          </p:cNvSpPr>
          <p:nvPr>
            <p:ph type="title"/>
          </p:nvPr>
        </p:nvSpPr>
        <p:spPr>
          <a:xfrm>
            <a:off x="1188069" y="381936"/>
            <a:ext cx="9366442" cy="853478"/>
          </a:xfrm>
        </p:spPr>
        <p:txBody>
          <a:bodyPr anchor="t">
            <a:normAutofit/>
          </a:bodyPr>
          <a:lstStyle/>
          <a:p>
            <a:pPr marL="0" marR="0" lvl="0" indent="0" defTabSz="914400" rtl="0" eaLnBrk="0" fontAlgn="base" latinLnBrk="0" hangingPunct="0">
              <a:spcBef>
                <a:spcPct val="0"/>
              </a:spcBef>
              <a:spcAft>
                <a:spcPct val="0"/>
              </a:spcAft>
              <a:buClrTx/>
              <a:buSzTx/>
              <a:buFontTx/>
              <a:buNone/>
              <a:tabLst/>
            </a:pPr>
            <a:r>
              <a:rPr kumimoji="0" lang="en-US" altLang="en-US" b="1" i="0" u="none" strike="noStrike" cap="none" normalizeH="0" baseline="0" dirty="0">
                <a:ln>
                  <a:noFill/>
                </a:ln>
                <a:effectLst/>
                <a:latin typeface="Arial" panose="020B0604020202020204" pitchFamily="34" charset="0"/>
              </a:rPr>
              <a:t>Comparison of Creation Theories</a:t>
            </a:r>
          </a:p>
          <a:p>
            <a:pPr marL="0" marR="0" lvl="0" indent="0" defTabSz="914400" rtl="0" eaLnBrk="0" fontAlgn="base" latinLnBrk="0" hangingPunct="0">
              <a:spcBef>
                <a:spcPct val="0"/>
              </a:spcBef>
              <a:spcAft>
                <a:spcPct val="0"/>
              </a:spcAft>
              <a:buClrTx/>
              <a:buSzTx/>
              <a:buFontTx/>
              <a:buNone/>
              <a:tabLst/>
            </a:pPr>
            <a:endParaRPr kumimoji="0" lang="en-US" altLang="en-US" b="0" i="0" u="none" strike="noStrike" cap="none" normalizeH="0" baseline="0" dirty="0">
              <a:ln>
                <a:noFill/>
              </a:ln>
              <a:effectLst/>
              <a:latin typeface="Arial" panose="020B0604020202020204" pitchFamily="34" charset="0"/>
            </a:endParaRPr>
          </a:p>
        </p:txBody>
      </p:sp>
      <p:grpSp>
        <p:nvGrpSpPr>
          <p:cNvPr id="12" name="Group 11">
            <a:extLst>
              <a:ext uri="{FF2B5EF4-FFF2-40B4-BE49-F238E27FC236}">
                <a16:creationId xmlns:a16="http://schemas.microsoft.com/office/drawing/2014/main" id="{7A9648D6-B41B-42D0-A817-AE2607B0B5B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994200" y="554152"/>
            <a:ext cx="574177" cy="1075866"/>
            <a:chOff x="10994200" y="554152"/>
            <a:chExt cx="574177" cy="1075866"/>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013369"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55951"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94200"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gr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2362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4" name="Content Placeholder 3">
            <a:extLst>
              <a:ext uri="{FF2B5EF4-FFF2-40B4-BE49-F238E27FC236}">
                <a16:creationId xmlns:a16="http://schemas.microsoft.com/office/drawing/2014/main" id="{F4F2E16D-FCAE-673B-AABA-D45E7CA86F67}"/>
              </a:ext>
            </a:extLst>
          </p:cNvPr>
          <p:cNvGraphicFramePr>
            <a:graphicFrameLocks noGrp="1"/>
          </p:cNvGraphicFramePr>
          <p:nvPr>
            <p:ph idx="1"/>
            <p:extLst>
              <p:ext uri="{D42A27DB-BD31-4B8C-83A1-F6EECF244321}">
                <p14:modId xmlns:p14="http://schemas.microsoft.com/office/powerpoint/2010/main" val="3943309120"/>
              </p:ext>
            </p:extLst>
          </p:nvPr>
        </p:nvGraphicFramePr>
        <p:xfrm>
          <a:off x="623622" y="1235413"/>
          <a:ext cx="10944751" cy="5240653"/>
        </p:xfrm>
        <a:graphic>
          <a:graphicData uri="http://schemas.openxmlformats.org/drawingml/2006/table">
            <a:tbl>
              <a:tblPr/>
              <a:tblGrid>
                <a:gridCol w="2108898">
                  <a:extLst>
                    <a:ext uri="{9D8B030D-6E8A-4147-A177-3AD203B41FA5}">
                      <a16:colId xmlns:a16="http://schemas.microsoft.com/office/drawing/2014/main" val="202332815"/>
                    </a:ext>
                  </a:extLst>
                </a:gridCol>
                <a:gridCol w="2108898">
                  <a:extLst>
                    <a:ext uri="{9D8B030D-6E8A-4147-A177-3AD203B41FA5}">
                      <a16:colId xmlns:a16="http://schemas.microsoft.com/office/drawing/2014/main" val="716435229"/>
                    </a:ext>
                  </a:extLst>
                </a:gridCol>
                <a:gridCol w="2251596">
                  <a:extLst>
                    <a:ext uri="{9D8B030D-6E8A-4147-A177-3AD203B41FA5}">
                      <a16:colId xmlns:a16="http://schemas.microsoft.com/office/drawing/2014/main" val="3342266710"/>
                    </a:ext>
                  </a:extLst>
                </a:gridCol>
                <a:gridCol w="2251596">
                  <a:extLst>
                    <a:ext uri="{9D8B030D-6E8A-4147-A177-3AD203B41FA5}">
                      <a16:colId xmlns:a16="http://schemas.microsoft.com/office/drawing/2014/main" val="3083191165"/>
                    </a:ext>
                  </a:extLst>
                </a:gridCol>
                <a:gridCol w="2223763">
                  <a:extLst>
                    <a:ext uri="{9D8B030D-6E8A-4147-A177-3AD203B41FA5}">
                      <a16:colId xmlns:a16="http://schemas.microsoft.com/office/drawing/2014/main" val="1738172800"/>
                    </a:ext>
                  </a:extLst>
                </a:gridCol>
              </a:tblGrid>
              <a:tr h="637843">
                <a:tc>
                  <a:txBody>
                    <a:bodyPr/>
                    <a:lstStyle/>
                    <a:p>
                      <a:pPr algn="l" fontAlgn="ctr">
                        <a:buNone/>
                      </a:pPr>
                      <a:r>
                        <a:rPr lang="en-US" sz="1800" b="0" i="0" u="none" strike="noStrike">
                          <a:effectLst/>
                          <a:latin typeface="Arial" panose="020B0604020202020204" pitchFamily="34" charset="0"/>
                        </a:rPr>
                        <a:t>Theory</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Age of Earth</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Genesis Interpretation</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Scientific View</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Key Support</a:t>
                      </a:r>
                    </a:p>
                  </a:txBody>
                  <a:tcPr marL="72273" marR="72273" marT="36137" marB="36137" anchor="ctr">
                    <a:lnL>
                      <a:noFill/>
                    </a:lnL>
                    <a:lnR>
                      <a:noFill/>
                    </a:lnR>
                    <a:lnT>
                      <a:noFill/>
                    </a:lnT>
                    <a:lnB>
                      <a:noFill/>
                    </a:lnB>
                    <a:noFill/>
                  </a:tcPr>
                </a:tc>
                <a:extLst>
                  <a:ext uri="{0D108BD9-81ED-4DB2-BD59-A6C34878D82A}">
                    <a16:rowId xmlns:a16="http://schemas.microsoft.com/office/drawing/2014/main" val="1950428057"/>
                  </a:ext>
                </a:extLst>
              </a:tr>
              <a:tr h="637843">
                <a:tc>
                  <a:txBody>
                    <a:bodyPr/>
                    <a:lstStyle/>
                    <a:p>
                      <a:pPr algn="l" fontAlgn="ctr">
                        <a:buNone/>
                      </a:pPr>
                      <a:r>
                        <a:rPr lang="en-US" sz="1800" b="0" i="0" u="none" strike="noStrike">
                          <a:effectLst/>
                          <a:latin typeface="Arial" panose="020B0604020202020204" pitchFamily="34" charset="0"/>
                        </a:rPr>
                        <a:t>Young Earth Creationism</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6,000–10,000 years</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Literal 24-hour days</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Rejects evolution</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Exodus 20:11, Romans 5:12</a:t>
                      </a:r>
                    </a:p>
                  </a:txBody>
                  <a:tcPr marL="72273" marR="72273" marT="36137" marB="36137" anchor="ctr">
                    <a:lnL>
                      <a:noFill/>
                    </a:lnL>
                    <a:lnR>
                      <a:noFill/>
                    </a:lnR>
                    <a:lnT>
                      <a:noFill/>
                    </a:lnT>
                    <a:lnB>
                      <a:noFill/>
                    </a:lnB>
                    <a:noFill/>
                  </a:tcPr>
                </a:tc>
                <a:extLst>
                  <a:ext uri="{0D108BD9-81ED-4DB2-BD59-A6C34878D82A}">
                    <a16:rowId xmlns:a16="http://schemas.microsoft.com/office/drawing/2014/main" val="3250988211"/>
                  </a:ext>
                </a:extLst>
              </a:tr>
              <a:tr h="896427">
                <a:tc>
                  <a:txBody>
                    <a:bodyPr/>
                    <a:lstStyle/>
                    <a:p>
                      <a:pPr algn="l" fontAlgn="ctr">
                        <a:buNone/>
                      </a:pPr>
                      <a:r>
                        <a:rPr lang="en-US" sz="1800" b="0" i="0" u="none" strike="noStrike">
                          <a:effectLst/>
                          <a:latin typeface="Arial" panose="020B0604020202020204" pitchFamily="34" charset="0"/>
                        </a:rPr>
                        <a:t>Old Earth Creationism</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4.5 billion years</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"Days" are long periods</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Accepts an old earth, not evolution</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Psalm 90:4</a:t>
                      </a:r>
                    </a:p>
                  </a:txBody>
                  <a:tcPr marL="72273" marR="72273" marT="36137" marB="36137" anchor="ctr">
                    <a:lnL>
                      <a:noFill/>
                    </a:lnL>
                    <a:lnR>
                      <a:noFill/>
                    </a:lnR>
                    <a:lnT>
                      <a:noFill/>
                    </a:lnT>
                    <a:lnB>
                      <a:noFill/>
                    </a:lnB>
                    <a:noFill/>
                  </a:tcPr>
                </a:tc>
                <a:extLst>
                  <a:ext uri="{0D108BD9-81ED-4DB2-BD59-A6C34878D82A}">
                    <a16:rowId xmlns:a16="http://schemas.microsoft.com/office/drawing/2014/main" val="2711331720"/>
                  </a:ext>
                </a:extLst>
              </a:tr>
              <a:tr h="896427">
                <a:tc>
                  <a:txBody>
                    <a:bodyPr/>
                    <a:lstStyle/>
                    <a:p>
                      <a:pPr algn="l" fontAlgn="ctr">
                        <a:buNone/>
                      </a:pPr>
                      <a:r>
                        <a:rPr lang="en-US" sz="1800" b="0" i="0" u="none" strike="noStrike">
                          <a:effectLst/>
                          <a:latin typeface="Arial" panose="020B0604020202020204" pitchFamily="34" charset="0"/>
                        </a:rPr>
                        <a:t>Theistic Evolution</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4.5 billion years</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Genesis is symbolic</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Accepts evolution</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dirty="0">
                          <a:effectLst/>
                          <a:latin typeface="Arial" panose="020B0604020202020204" pitchFamily="34" charset="0"/>
                        </a:rPr>
                        <a:t>Symbolic interpretation of Genesis</a:t>
                      </a:r>
                    </a:p>
                  </a:txBody>
                  <a:tcPr marL="72273" marR="72273" marT="36137" marB="36137" anchor="ctr">
                    <a:lnL>
                      <a:noFill/>
                    </a:lnL>
                    <a:lnR>
                      <a:noFill/>
                    </a:lnR>
                    <a:lnT>
                      <a:noFill/>
                    </a:lnT>
                    <a:lnB>
                      <a:noFill/>
                    </a:lnB>
                    <a:noFill/>
                  </a:tcPr>
                </a:tc>
                <a:extLst>
                  <a:ext uri="{0D108BD9-81ED-4DB2-BD59-A6C34878D82A}">
                    <a16:rowId xmlns:a16="http://schemas.microsoft.com/office/drawing/2014/main" val="2806805771"/>
                  </a:ext>
                </a:extLst>
              </a:tr>
              <a:tr h="637843">
                <a:tc>
                  <a:txBody>
                    <a:bodyPr/>
                    <a:lstStyle/>
                    <a:p>
                      <a:pPr algn="l" fontAlgn="ctr">
                        <a:buNone/>
                      </a:pPr>
                      <a:r>
                        <a:rPr lang="en-US" sz="1800" b="0" i="0" u="none" strike="noStrike">
                          <a:effectLst/>
                          <a:latin typeface="Arial" panose="020B0604020202020204" pitchFamily="34" charset="0"/>
                        </a:rPr>
                        <a:t>Gap Theory</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Billions of years</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Genesis 1:2 = a gap</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Allows for old earth</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Isaiah 45:18</a:t>
                      </a:r>
                    </a:p>
                  </a:txBody>
                  <a:tcPr marL="72273" marR="72273" marT="36137" marB="36137" anchor="ctr">
                    <a:lnL>
                      <a:noFill/>
                    </a:lnL>
                    <a:lnR>
                      <a:noFill/>
                    </a:lnR>
                    <a:lnT>
                      <a:noFill/>
                    </a:lnT>
                    <a:lnB>
                      <a:noFill/>
                    </a:lnB>
                    <a:noFill/>
                  </a:tcPr>
                </a:tc>
                <a:extLst>
                  <a:ext uri="{0D108BD9-81ED-4DB2-BD59-A6C34878D82A}">
                    <a16:rowId xmlns:a16="http://schemas.microsoft.com/office/drawing/2014/main" val="420008913"/>
                  </a:ext>
                </a:extLst>
              </a:tr>
              <a:tr h="637843">
                <a:tc>
                  <a:txBody>
                    <a:bodyPr/>
                    <a:lstStyle/>
                    <a:p>
                      <a:pPr algn="l" fontAlgn="ctr">
                        <a:buNone/>
                      </a:pPr>
                      <a:r>
                        <a:rPr lang="en-US" sz="1800" b="0" i="0" u="none" strike="noStrike">
                          <a:effectLst/>
                          <a:latin typeface="Arial" panose="020B0604020202020204" pitchFamily="34" charset="0"/>
                        </a:rPr>
                        <a:t>Framework Hypothesis</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Unknown</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Genesis is poetic</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No scientific stance</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Literary structure of Genesis</a:t>
                      </a:r>
                    </a:p>
                  </a:txBody>
                  <a:tcPr marL="72273" marR="72273" marT="36137" marB="36137" anchor="ctr">
                    <a:lnL>
                      <a:noFill/>
                    </a:lnL>
                    <a:lnR>
                      <a:noFill/>
                    </a:lnR>
                    <a:lnT>
                      <a:noFill/>
                    </a:lnT>
                    <a:lnB>
                      <a:noFill/>
                    </a:lnB>
                    <a:noFill/>
                  </a:tcPr>
                </a:tc>
                <a:extLst>
                  <a:ext uri="{0D108BD9-81ED-4DB2-BD59-A6C34878D82A}">
                    <a16:rowId xmlns:a16="http://schemas.microsoft.com/office/drawing/2014/main" val="1729532623"/>
                  </a:ext>
                </a:extLst>
              </a:tr>
              <a:tr h="896427">
                <a:tc>
                  <a:txBody>
                    <a:bodyPr/>
                    <a:lstStyle/>
                    <a:p>
                      <a:pPr algn="l" fontAlgn="ctr">
                        <a:buNone/>
                      </a:pPr>
                      <a:r>
                        <a:rPr lang="en-US" sz="1800" b="0" i="0" u="none" strike="noStrike">
                          <a:effectLst/>
                          <a:latin typeface="Arial" panose="020B0604020202020204" pitchFamily="34" charset="0"/>
                        </a:rPr>
                        <a:t>Intelligent Design</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Unknown</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Not focused on Genesis</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a:effectLst/>
                          <a:latin typeface="Arial" panose="020B0604020202020204" pitchFamily="34" charset="0"/>
                        </a:rPr>
                        <a:t>Science shows design</a:t>
                      </a:r>
                    </a:p>
                  </a:txBody>
                  <a:tcPr marL="72273" marR="72273" marT="36137" marB="36137" anchor="ctr">
                    <a:lnL>
                      <a:noFill/>
                    </a:lnL>
                    <a:lnR>
                      <a:noFill/>
                    </a:lnR>
                    <a:lnT>
                      <a:noFill/>
                    </a:lnT>
                    <a:lnB>
                      <a:noFill/>
                    </a:lnB>
                    <a:noFill/>
                  </a:tcPr>
                </a:tc>
                <a:tc>
                  <a:txBody>
                    <a:bodyPr/>
                    <a:lstStyle/>
                    <a:p>
                      <a:pPr algn="l" fontAlgn="ctr">
                        <a:buNone/>
                      </a:pPr>
                      <a:r>
                        <a:rPr lang="en-US" sz="1800" b="0" i="0" u="none" strike="noStrike" dirty="0">
                          <a:effectLst/>
                          <a:latin typeface="Arial" panose="020B0604020202020204" pitchFamily="34" charset="0"/>
                        </a:rPr>
                        <a:t>DNA complexity, fine-tuning of the universe</a:t>
                      </a:r>
                    </a:p>
                  </a:txBody>
                  <a:tcPr marL="72273" marR="72273" marT="36137" marB="36137" anchor="ctr">
                    <a:lnL>
                      <a:noFill/>
                    </a:lnL>
                    <a:lnR>
                      <a:noFill/>
                    </a:lnR>
                    <a:lnT>
                      <a:noFill/>
                    </a:lnT>
                    <a:lnB>
                      <a:noFill/>
                    </a:lnB>
                    <a:noFill/>
                  </a:tcPr>
                </a:tc>
                <a:extLst>
                  <a:ext uri="{0D108BD9-81ED-4DB2-BD59-A6C34878D82A}">
                    <a16:rowId xmlns:a16="http://schemas.microsoft.com/office/drawing/2014/main" val="1616244664"/>
                  </a:ext>
                </a:extLst>
              </a:tr>
            </a:tbl>
          </a:graphicData>
        </a:graphic>
      </p:graphicFrame>
    </p:spTree>
    <p:extLst>
      <p:ext uri="{BB962C8B-B14F-4D97-AF65-F5344CB8AC3E}">
        <p14:creationId xmlns:p14="http://schemas.microsoft.com/office/powerpoint/2010/main" val="3819363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9DE20-C94E-20BE-5B85-E78A6C73EE8C}"/>
              </a:ext>
            </a:extLst>
          </p:cNvPr>
          <p:cNvSpPr>
            <a:spLocks noGrp="1"/>
          </p:cNvSpPr>
          <p:nvPr>
            <p:ph type="title"/>
          </p:nvPr>
        </p:nvSpPr>
        <p:spPr/>
        <p:txBody>
          <a:bodyPr/>
          <a:lstStyle/>
          <a:p>
            <a:r>
              <a:rPr lang="en-US" dirty="0"/>
              <a:t>The Fall of Man (Genesis 3)</a:t>
            </a:r>
          </a:p>
        </p:txBody>
      </p:sp>
      <p:sp>
        <p:nvSpPr>
          <p:cNvPr id="3" name="Content Placeholder 2">
            <a:extLst>
              <a:ext uri="{FF2B5EF4-FFF2-40B4-BE49-F238E27FC236}">
                <a16:creationId xmlns:a16="http://schemas.microsoft.com/office/drawing/2014/main" id="{9ED9C645-7184-CD6E-C25B-D175F0F79C0A}"/>
              </a:ext>
            </a:extLst>
          </p:cNvPr>
          <p:cNvSpPr>
            <a:spLocks noGrp="1"/>
          </p:cNvSpPr>
          <p:nvPr>
            <p:ph idx="1"/>
          </p:nvPr>
        </p:nvSpPr>
        <p:spPr/>
        <p:txBody>
          <a:bodyPr>
            <a:normAutofit fontScale="92500" lnSpcReduction="20000"/>
          </a:bodyPr>
          <a:lstStyle/>
          <a:p>
            <a:r>
              <a:rPr lang="en-US" dirty="0"/>
              <a:t>The Temptation and the Sin (Genesis 3:1–7)</a:t>
            </a:r>
          </a:p>
          <a:p>
            <a:pPr>
              <a:buFont typeface="Arial" panose="020B0604020202020204" pitchFamily="34" charset="0"/>
              <a:buChar char="•"/>
            </a:pPr>
            <a:r>
              <a:rPr lang="en-US" dirty="0"/>
              <a:t>The Serpent (Satan) twists God’s words (v.1).</a:t>
            </a:r>
          </a:p>
          <a:p>
            <a:pPr>
              <a:buFont typeface="Arial" panose="020B0604020202020204" pitchFamily="34" charset="0"/>
              <a:buChar char="•"/>
            </a:pPr>
            <a:r>
              <a:rPr lang="en-US" dirty="0"/>
              <a:t>Eve adds to God’s command (v.3) — she says “don’t touch,” which God didn’t say.</a:t>
            </a:r>
          </a:p>
          <a:p>
            <a:pPr>
              <a:buFont typeface="Arial" panose="020B0604020202020204" pitchFamily="34" charset="0"/>
              <a:buChar char="•"/>
            </a:pPr>
            <a:r>
              <a:rPr lang="en-US" dirty="0"/>
              <a:t>The sin: disobedience and distrust of God.</a:t>
            </a:r>
          </a:p>
          <a:p>
            <a:pPr>
              <a:buFont typeface="Arial" panose="020B0604020202020204" pitchFamily="34" charset="0"/>
              <a:buChar char="•"/>
            </a:pPr>
            <a:r>
              <a:rPr lang="en-US" dirty="0"/>
              <a:t>Adam and Eve eat the fruit, and their eyes are opened—but not in the way they expected.</a:t>
            </a:r>
          </a:p>
          <a:p>
            <a:pPr>
              <a:buFont typeface="Arial" panose="020B0604020202020204" pitchFamily="34" charset="0"/>
              <a:buChar char="•"/>
            </a:pPr>
            <a:r>
              <a:rPr lang="en-US" dirty="0"/>
              <a:t>Adam and Eve hide from God—sin leads to shame and separation.</a:t>
            </a:r>
          </a:p>
          <a:p>
            <a:pPr>
              <a:buFont typeface="Arial" panose="020B0604020202020204" pitchFamily="34" charset="0"/>
              <a:buChar char="•"/>
            </a:pPr>
            <a:r>
              <a:rPr lang="en-US" dirty="0"/>
              <a:t>God asks, “Where are you?”—not because He doesn’t know, but to prompt confession.</a:t>
            </a:r>
          </a:p>
          <a:p>
            <a:pPr>
              <a:buFont typeface="Arial" panose="020B0604020202020204" pitchFamily="34" charset="0"/>
              <a:buChar char="•"/>
            </a:pPr>
            <a:r>
              <a:rPr lang="en-US" dirty="0"/>
              <a:t>Instead of confessing, they blame each other (and the serpent).</a:t>
            </a:r>
          </a:p>
          <a:p>
            <a:pPr>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26379403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AD8F9-BA5A-D3C9-40DF-57A86A738D6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85AC200-869A-15D3-6120-0956582C4A93}"/>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US" dirty="0"/>
              <a:t>Serpent: cursed to crawl; a symbol of ongoing spiritual conflict.</a:t>
            </a:r>
          </a:p>
          <a:p>
            <a:pPr>
              <a:buFont typeface="Arial" panose="020B0604020202020204" pitchFamily="34" charset="0"/>
              <a:buChar char="•"/>
            </a:pPr>
            <a:r>
              <a:rPr lang="en-US" dirty="0"/>
              <a:t>Eve: pain in childbirth, relational struggles.</a:t>
            </a:r>
          </a:p>
          <a:p>
            <a:pPr>
              <a:buFont typeface="Arial" panose="020B0604020202020204" pitchFamily="34" charset="0"/>
              <a:buChar char="•"/>
            </a:pPr>
            <a:r>
              <a:rPr lang="en-US" dirty="0"/>
              <a:t>Adam: cursed ground, toil, and eventual death.</a:t>
            </a:r>
          </a:p>
          <a:p>
            <a:r>
              <a:rPr lang="en-US" dirty="0"/>
              <a:t>Hope:</a:t>
            </a:r>
          </a:p>
          <a:p>
            <a:pPr>
              <a:buFont typeface="Arial" panose="020B0604020202020204" pitchFamily="34" charset="0"/>
              <a:buChar char="•"/>
            </a:pPr>
            <a:r>
              <a:rPr lang="en-US" dirty="0"/>
              <a:t>Genesis 3:15 – The First Gospel (Protoevangelium): </a:t>
            </a:r>
          </a:p>
          <a:p>
            <a:pPr marL="742950" lvl="1" indent="-285750">
              <a:buFont typeface="Arial" panose="020B0604020202020204" pitchFamily="34" charset="0"/>
              <a:buChar char="•"/>
            </a:pPr>
            <a:r>
              <a:rPr lang="en-US" dirty="0"/>
              <a:t>“He will crush your head, and you will strike His heel.”</a:t>
            </a:r>
          </a:p>
          <a:p>
            <a:pPr marL="742950" lvl="1" indent="-285750">
              <a:buFont typeface="Arial" panose="020B0604020202020204" pitchFamily="34" charset="0"/>
              <a:buChar char="•"/>
            </a:pPr>
            <a:r>
              <a:rPr lang="en-US" dirty="0"/>
              <a:t>First prophecy of Jesus Christ—born of a woman, who would defeat Sata</a:t>
            </a:r>
          </a:p>
          <a:p>
            <a:r>
              <a:rPr lang="en-US" dirty="0"/>
              <a:t>Mercy in Judgment:</a:t>
            </a:r>
          </a:p>
          <a:p>
            <a:pPr>
              <a:buFont typeface="Arial" panose="020B0604020202020204" pitchFamily="34" charset="0"/>
              <a:buChar char="•"/>
            </a:pPr>
            <a:r>
              <a:rPr lang="en-US" dirty="0"/>
              <a:t>God provides garments of skin (v.21) — a picture of sacrifice and covering.</a:t>
            </a:r>
          </a:p>
          <a:p>
            <a:pPr>
              <a:buFont typeface="Arial" panose="020B0604020202020204" pitchFamily="34" charset="0"/>
              <a:buChar char="•"/>
            </a:pPr>
            <a:r>
              <a:rPr lang="en-US" dirty="0"/>
              <a:t>God sends them out of the garden to prevent eternal life in a sinful state (v.22-24).</a:t>
            </a:r>
          </a:p>
          <a:p>
            <a:endParaRPr lang="en-US" dirty="0"/>
          </a:p>
        </p:txBody>
      </p:sp>
    </p:spTree>
    <p:extLst>
      <p:ext uri="{BB962C8B-B14F-4D97-AF65-F5344CB8AC3E}">
        <p14:creationId xmlns:p14="http://schemas.microsoft.com/office/powerpoint/2010/main" val="2168292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B2F-89C8-5EB4-E52A-B1AA18C5DE2E}"/>
              </a:ext>
            </a:extLst>
          </p:cNvPr>
          <p:cNvSpPr>
            <a:spLocks noGrp="1"/>
          </p:cNvSpPr>
          <p:nvPr>
            <p:ph type="title"/>
          </p:nvPr>
        </p:nvSpPr>
        <p:spPr/>
        <p:txBody>
          <a:bodyPr/>
          <a:lstStyle/>
          <a:p>
            <a:r>
              <a:rPr lang="en-US" dirty="0"/>
              <a:t>Genesis</a:t>
            </a:r>
          </a:p>
        </p:txBody>
      </p:sp>
      <p:sp>
        <p:nvSpPr>
          <p:cNvPr id="3" name="Content Placeholder 2">
            <a:extLst>
              <a:ext uri="{FF2B5EF4-FFF2-40B4-BE49-F238E27FC236}">
                <a16:creationId xmlns:a16="http://schemas.microsoft.com/office/drawing/2014/main" id="{8FFE18C7-451F-8D62-8417-D1AC58842AC8}"/>
              </a:ext>
            </a:extLst>
          </p:cNvPr>
          <p:cNvSpPr>
            <a:spLocks noGrp="1"/>
          </p:cNvSpPr>
          <p:nvPr>
            <p:ph idx="1"/>
          </p:nvPr>
        </p:nvSpPr>
        <p:spPr/>
        <p:txBody>
          <a:bodyPr/>
          <a:lstStyle/>
          <a:p>
            <a:r>
              <a:rPr lang="en-US" dirty="0"/>
              <a:t>The word Genesis comes from the Greek word "</a:t>
            </a:r>
            <a:r>
              <a:rPr lang="en-US" dirty="0" err="1"/>
              <a:t>Γένεσις</a:t>
            </a:r>
            <a:r>
              <a:rPr lang="en-US" dirty="0"/>
              <a:t>" (Genesis), which means "origin, beginning, or generation." This name was given when the Hebrew Bible was translated into Greek (the Septuagint, LXX) around the 3rd century B.C. The Greek name was later carried into Latin (Vulgate) and English translations.</a:t>
            </a:r>
          </a:p>
        </p:txBody>
      </p:sp>
    </p:spTree>
    <p:extLst>
      <p:ext uri="{BB962C8B-B14F-4D97-AF65-F5344CB8AC3E}">
        <p14:creationId xmlns:p14="http://schemas.microsoft.com/office/powerpoint/2010/main" val="1247601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C0FFA-C003-F1CE-A53E-4F058D6921D0}"/>
              </a:ext>
            </a:extLst>
          </p:cNvPr>
          <p:cNvSpPr>
            <a:spLocks noGrp="1"/>
          </p:cNvSpPr>
          <p:nvPr>
            <p:ph type="title"/>
          </p:nvPr>
        </p:nvSpPr>
        <p:spPr/>
        <p:txBody>
          <a:bodyPr/>
          <a:lstStyle/>
          <a:p>
            <a:r>
              <a:rPr lang="en-US" dirty="0"/>
              <a:t>The First Civilization and Wickedness (Genesis 4–5)</a:t>
            </a:r>
          </a:p>
        </p:txBody>
      </p:sp>
      <p:sp>
        <p:nvSpPr>
          <p:cNvPr id="3" name="Content Placeholder 2">
            <a:extLst>
              <a:ext uri="{FF2B5EF4-FFF2-40B4-BE49-F238E27FC236}">
                <a16:creationId xmlns:a16="http://schemas.microsoft.com/office/drawing/2014/main" id="{7B5993D0-84A5-2F20-DE94-C1302ED0C251}"/>
              </a:ext>
            </a:extLst>
          </p:cNvPr>
          <p:cNvSpPr>
            <a:spLocks noGrp="1"/>
          </p:cNvSpPr>
          <p:nvPr>
            <p:ph idx="1"/>
          </p:nvPr>
        </p:nvSpPr>
        <p:spPr/>
        <p:txBody>
          <a:bodyPr>
            <a:normAutofit fontScale="85000" lnSpcReduction="20000"/>
          </a:bodyPr>
          <a:lstStyle/>
          <a:p>
            <a:pPr>
              <a:buFont typeface="Arial" panose="020B0604020202020204" pitchFamily="34" charset="0"/>
              <a:buChar char="•"/>
            </a:pPr>
            <a:r>
              <a:rPr lang="en-US" dirty="0"/>
              <a:t>Cain and Abel: The heart of worship.</a:t>
            </a:r>
          </a:p>
          <a:p>
            <a:pPr>
              <a:buFont typeface="Arial" panose="020B0604020202020204" pitchFamily="34" charset="0"/>
              <a:buChar char="•"/>
            </a:pPr>
            <a:r>
              <a:rPr lang="en-US" dirty="0"/>
              <a:t>Cain and Abel’s story reveals that true worship is not about the offering itself but the heart behind it—Abel gave his best with faith, while Cain’s offering lacked sincerity (Genesis 4:3-5). God desires worship that is rooted in obedience and a heart fully devoted to Him rather than mere ritual or obligation. Cain’s response to God’s correction shows that a heart far from God leads to sin, but a heart aligned with Him produces righteousness.</a:t>
            </a:r>
          </a:p>
          <a:p>
            <a:pPr>
              <a:buFont typeface="Arial" panose="020B0604020202020204" pitchFamily="34" charset="0"/>
              <a:buChar char="•"/>
            </a:pPr>
            <a:r>
              <a:rPr lang="en-US" dirty="0"/>
              <a:t>Genealogies: God’s long-term plan: The genealogies in the Bible reveal God's sovereign plan unfolding across generations, demonstrating His faithfulness to His promises (Genesis 5, Matthew 1). Through them, we see how God preserved the lineage leading to Christ, showing that history is not random but divinely orchestrated. They remind us that our lives are part of God's greater purpose, and His plans extend far beyond what we can see in the present.</a:t>
            </a:r>
          </a:p>
          <a:p>
            <a:pPr>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3253185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0E451-1BD3-B006-29EB-036EC62F782E}"/>
              </a:ext>
            </a:extLst>
          </p:cNvPr>
          <p:cNvSpPr>
            <a:spLocks noGrp="1"/>
          </p:cNvSpPr>
          <p:nvPr>
            <p:ph type="title"/>
          </p:nvPr>
        </p:nvSpPr>
        <p:spPr/>
        <p:txBody>
          <a:bodyPr/>
          <a:lstStyle/>
          <a:p>
            <a:r>
              <a:rPr lang="en-US" dirty="0"/>
              <a:t>The Flood and God’s Judgment (Genesis 6–9)</a:t>
            </a:r>
          </a:p>
        </p:txBody>
      </p:sp>
      <p:sp>
        <p:nvSpPr>
          <p:cNvPr id="3" name="Content Placeholder 2">
            <a:extLst>
              <a:ext uri="{FF2B5EF4-FFF2-40B4-BE49-F238E27FC236}">
                <a16:creationId xmlns:a16="http://schemas.microsoft.com/office/drawing/2014/main" id="{D92E750B-BD17-38A1-A9E6-ED3E1B0665C7}"/>
              </a:ext>
            </a:extLst>
          </p:cNvPr>
          <p:cNvSpPr>
            <a:spLocks noGrp="1"/>
          </p:cNvSpPr>
          <p:nvPr>
            <p:ph idx="1"/>
          </p:nvPr>
        </p:nvSpPr>
        <p:spPr/>
        <p:txBody>
          <a:bodyPr/>
          <a:lstStyle/>
          <a:p>
            <a:r>
              <a:rPr lang="en-US" dirty="0"/>
              <a:t>The Flood shows God’s righteous judgment against a corrupt world while also revealing His mercy through Noah’s salvation (Genesis 6:5-8). Though humanity’s wickedness grieved God, He provided a way of escape for the faithful, showing that He is both just and compassionate. The covenant with Noah and the rainbow symbolize God’s enduring grace, reminding us that His ultimate plan is redemption, not destruction.</a:t>
            </a:r>
          </a:p>
        </p:txBody>
      </p:sp>
    </p:spTree>
    <p:extLst>
      <p:ext uri="{BB962C8B-B14F-4D97-AF65-F5344CB8AC3E}">
        <p14:creationId xmlns:p14="http://schemas.microsoft.com/office/powerpoint/2010/main" val="18520156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FCB72-CB63-CBF9-C69B-A094D348F133}"/>
              </a:ext>
            </a:extLst>
          </p:cNvPr>
          <p:cNvSpPr>
            <a:spLocks noGrp="1"/>
          </p:cNvSpPr>
          <p:nvPr>
            <p:ph type="title"/>
          </p:nvPr>
        </p:nvSpPr>
        <p:spPr/>
        <p:txBody>
          <a:bodyPr/>
          <a:lstStyle/>
          <a:p>
            <a:r>
              <a:rPr lang="en-US" dirty="0"/>
              <a:t>The Tower of Babel (Genesis 10–11)</a:t>
            </a:r>
          </a:p>
        </p:txBody>
      </p:sp>
      <p:sp>
        <p:nvSpPr>
          <p:cNvPr id="3" name="Content Placeholder 2">
            <a:extLst>
              <a:ext uri="{FF2B5EF4-FFF2-40B4-BE49-F238E27FC236}">
                <a16:creationId xmlns:a16="http://schemas.microsoft.com/office/drawing/2014/main" id="{498332E6-2369-5D23-7505-8C982568DD50}"/>
              </a:ext>
            </a:extLst>
          </p:cNvPr>
          <p:cNvSpPr>
            <a:spLocks noGrp="1"/>
          </p:cNvSpPr>
          <p:nvPr>
            <p:ph idx="1"/>
          </p:nvPr>
        </p:nvSpPr>
        <p:spPr/>
        <p:txBody>
          <a:bodyPr/>
          <a:lstStyle/>
          <a:p>
            <a:r>
              <a:rPr lang="en-US" dirty="0"/>
              <a:t>The Tower of Babel reveals humanity’s prideful attempt to reach God on their own terms, leading to divine intervention and the confusion of languages (Genesis 11:1-9). Instead of seeking God's will, people pursued self-exaltation, demonstrating the danger of human arrogance and disobedience. God's scattering of the nations serves as both judgment and a means to fulfill His command for humanity to spread across the earth, ultimately paving the way for His redemptive plan.</a:t>
            </a:r>
          </a:p>
        </p:txBody>
      </p:sp>
    </p:spTree>
    <p:extLst>
      <p:ext uri="{BB962C8B-B14F-4D97-AF65-F5344CB8AC3E}">
        <p14:creationId xmlns:p14="http://schemas.microsoft.com/office/powerpoint/2010/main" val="2605550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D402A-54EB-0F4F-1F1D-FF86F4401562}"/>
              </a:ext>
            </a:extLst>
          </p:cNvPr>
          <p:cNvSpPr>
            <a:spLocks noGrp="1"/>
          </p:cNvSpPr>
          <p:nvPr>
            <p:ph type="title"/>
          </p:nvPr>
        </p:nvSpPr>
        <p:spPr/>
        <p:txBody>
          <a:bodyPr/>
          <a:lstStyle/>
          <a:p>
            <a:r>
              <a:rPr lang="en-US" dirty="0"/>
              <a:t>The Call of Abraham (Genesis 12–25)</a:t>
            </a:r>
          </a:p>
        </p:txBody>
      </p:sp>
      <p:sp>
        <p:nvSpPr>
          <p:cNvPr id="3" name="Content Placeholder 2">
            <a:extLst>
              <a:ext uri="{FF2B5EF4-FFF2-40B4-BE49-F238E27FC236}">
                <a16:creationId xmlns:a16="http://schemas.microsoft.com/office/drawing/2014/main" id="{8F0B4955-6F2A-B547-2130-D5F823D45229}"/>
              </a:ext>
            </a:extLst>
          </p:cNvPr>
          <p:cNvSpPr>
            <a:spLocks noGrp="1"/>
          </p:cNvSpPr>
          <p:nvPr>
            <p:ph idx="1"/>
          </p:nvPr>
        </p:nvSpPr>
        <p:spPr/>
        <p:txBody>
          <a:bodyPr/>
          <a:lstStyle/>
          <a:p>
            <a:r>
              <a:rPr lang="en-US" dirty="0"/>
              <a:t>1. The Call and Covenant with God (Genesis 12)</a:t>
            </a:r>
          </a:p>
          <a:p>
            <a:pPr>
              <a:buFont typeface="Arial" panose="020B0604020202020204" pitchFamily="34" charset="0"/>
              <a:buChar char="•"/>
            </a:pPr>
            <a:r>
              <a:rPr lang="en-US" dirty="0"/>
              <a:t>God calls Abram to leave his homeland and go to a land He will show him (Genesis 12:1-3).</a:t>
            </a:r>
          </a:p>
          <a:p>
            <a:pPr>
              <a:buFont typeface="Arial" panose="020B0604020202020204" pitchFamily="34" charset="0"/>
              <a:buChar char="•"/>
            </a:pPr>
            <a:r>
              <a:rPr lang="en-US" dirty="0"/>
              <a:t>God promises to make Abram into a great nation and to bless all nations through him.</a:t>
            </a:r>
          </a:p>
          <a:p>
            <a:pPr>
              <a:buFont typeface="Arial" panose="020B0604020202020204" pitchFamily="34" charset="0"/>
              <a:buChar char="•"/>
            </a:pPr>
            <a:r>
              <a:rPr lang="en-US" dirty="0"/>
              <a:t>Abram obeys and journeys to Canaan, building altars to worship God.</a:t>
            </a:r>
          </a:p>
          <a:p>
            <a:endParaRPr lang="en-US" dirty="0"/>
          </a:p>
        </p:txBody>
      </p:sp>
    </p:spTree>
    <p:extLst>
      <p:ext uri="{BB962C8B-B14F-4D97-AF65-F5344CB8AC3E}">
        <p14:creationId xmlns:p14="http://schemas.microsoft.com/office/powerpoint/2010/main" val="13535666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43E17-D943-D5BF-EEE2-09FB28A777FE}"/>
              </a:ext>
            </a:extLst>
          </p:cNvPr>
          <p:cNvSpPr>
            <a:spLocks noGrp="1"/>
          </p:cNvSpPr>
          <p:nvPr>
            <p:ph type="title"/>
          </p:nvPr>
        </p:nvSpPr>
        <p:spPr/>
        <p:txBody>
          <a:bodyPr/>
          <a:lstStyle/>
          <a:p>
            <a:r>
              <a:rPr lang="en-US" b="1" dirty="0"/>
              <a:t>Abram in Egypt (Genesis 12:10-20)</a:t>
            </a:r>
            <a:endParaRPr lang="en-US" dirty="0"/>
          </a:p>
        </p:txBody>
      </p:sp>
      <p:sp>
        <p:nvSpPr>
          <p:cNvPr id="3" name="Content Placeholder 2">
            <a:extLst>
              <a:ext uri="{FF2B5EF4-FFF2-40B4-BE49-F238E27FC236}">
                <a16:creationId xmlns:a16="http://schemas.microsoft.com/office/drawing/2014/main" id="{6488E891-1E28-864B-77B4-455F6D80D7A8}"/>
              </a:ext>
            </a:extLst>
          </p:cNvPr>
          <p:cNvSpPr>
            <a:spLocks noGrp="1"/>
          </p:cNvSpPr>
          <p:nvPr>
            <p:ph idx="1"/>
          </p:nvPr>
        </p:nvSpPr>
        <p:spPr/>
        <p:txBody>
          <a:bodyPr/>
          <a:lstStyle/>
          <a:p>
            <a:pPr>
              <a:buFont typeface="Arial" panose="020B0604020202020204" pitchFamily="34" charset="0"/>
              <a:buChar char="•"/>
            </a:pPr>
            <a:r>
              <a:rPr lang="en-US" dirty="0"/>
              <a:t>Due to famine, Abram and Sarai go to Egypt.</a:t>
            </a:r>
          </a:p>
          <a:p>
            <a:pPr>
              <a:buFont typeface="Arial" panose="020B0604020202020204" pitchFamily="34" charset="0"/>
              <a:buChar char="•"/>
            </a:pPr>
            <a:r>
              <a:rPr lang="en-US" dirty="0"/>
              <a:t>Abram deceives Pharaoh by calling Sarai his sister, leading to trouble.</a:t>
            </a:r>
          </a:p>
          <a:p>
            <a:pPr>
              <a:buFont typeface="Arial" panose="020B0604020202020204" pitchFamily="34" charset="0"/>
              <a:buChar char="•"/>
            </a:pPr>
            <a:r>
              <a:rPr lang="en-US" dirty="0"/>
              <a:t>God intervenes, and Pharaoh sends them away.</a:t>
            </a:r>
          </a:p>
          <a:p>
            <a:endParaRPr lang="en-US" dirty="0"/>
          </a:p>
        </p:txBody>
      </p:sp>
    </p:spTree>
    <p:extLst>
      <p:ext uri="{BB962C8B-B14F-4D97-AF65-F5344CB8AC3E}">
        <p14:creationId xmlns:p14="http://schemas.microsoft.com/office/powerpoint/2010/main" val="20824013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8DE06-85EE-CB62-1868-5FFEC442477C}"/>
              </a:ext>
            </a:extLst>
          </p:cNvPr>
          <p:cNvSpPr>
            <a:spLocks noGrp="1"/>
          </p:cNvSpPr>
          <p:nvPr>
            <p:ph type="title"/>
          </p:nvPr>
        </p:nvSpPr>
        <p:spPr/>
        <p:txBody>
          <a:bodyPr/>
          <a:lstStyle/>
          <a:p>
            <a:r>
              <a:rPr lang="en-US" b="1" dirty="0"/>
              <a:t>Abram and Lot Separate (Genesis 13)</a:t>
            </a:r>
            <a:endParaRPr lang="en-US" dirty="0"/>
          </a:p>
        </p:txBody>
      </p:sp>
      <p:sp>
        <p:nvSpPr>
          <p:cNvPr id="3" name="Content Placeholder 2">
            <a:extLst>
              <a:ext uri="{FF2B5EF4-FFF2-40B4-BE49-F238E27FC236}">
                <a16:creationId xmlns:a16="http://schemas.microsoft.com/office/drawing/2014/main" id="{B3ACF31A-FC91-C987-9142-AB046C871066}"/>
              </a:ext>
            </a:extLst>
          </p:cNvPr>
          <p:cNvSpPr>
            <a:spLocks noGrp="1"/>
          </p:cNvSpPr>
          <p:nvPr>
            <p:ph idx="1"/>
          </p:nvPr>
        </p:nvSpPr>
        <p:spPr/>
        <p:txBody>
          <a:bodyPr/>
          <a:lstStyle/>
          <a:p>
            <a:pPr>
              <a:buFont typeface="Arial" panose="020B0604020202020204" pitchFamily="34" charset="0"/>
              <a:buChar char="•"/>
            </a:pPr>
            <a:r>
              <a:rPr lang="en-US" dirty="0"/>
              <a:t>Conflict arises between Abram’s and Lot’s herdsmen.</a:t>
            </a:r>
          </a:p>
          <a:p>
            <a:pPr>
              <a:buFont typeface="Arial" panose="020B0604020202020204" pitchFamily="34" charset="0"/>
              <a:buChar char="•"/>
            </a:pPr>
            <a:r>
              <a:rPr lang="en-US" dirty="0"/>
              <a:t>Abram allows Lot to choose land first, and Lot settles near Sodom.</a:t>
            </a:r>
          </a:p>
          <a:p>
            <a:pPr>
              <a:buFont typeface="Arial" panose="020B0604020202020204" pitchFamily="34" charset="0"/>
              <a:buChar char="•"/>
            </a:pPr>
            <a:r>
              <a:rPr lang="en-US" dirty="0"/>
              <a:t>God reaffirms His promise to give the land to Abram’s descendants.</a:t>
            </a:r>
          </a:p>
          <a:p>
            <a:endParaRPr lang="en-US" dirty="0"/>
          </a:p>
        </p:txBody>
      </p:sp>
    </p:spTree>
    <p:extLst>
      <p:ext uri="{BB962C8B-B14F-4D97-AF65-F5344CB8AC3E}">
        <p14:creationId xmlns:p14="http://schemas.microsoft.com/office/powerpoint/2010/main" val="3901288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9A8B3-4D24-689E-3B44-69624F8F7790}"/>
              </a:ext>
            </a:extLst>
          </p:cNvPr>
          <p:cNvSpPr>
            <a:spLocks noGrp="1"/>
          </p:cNvSpPr>
          <p:nvPr>
            <p:ph type="title"/>
          </p:nvPr>
        </p:nvSpPr>
        <p:spPr/>
        <p:txBody>
          <a:bodyPr/>
          <a:lstStyle/>
          <a:p>
            <a:r>
              <a:rPr lang="en-US" b="1" dirty="0"/>
              <a:t>Abram Rescues Lot (Genesis 14)</a:t>
            </a:r>
            <a:endParaRPr lang="en-US" dirty="0"/>
          </a:p>
        </p:txBody>
      </p:sp>
      <p:sp>
        <p:nvSpPr>
          <p:cNvPr id="3" name="Content Placeholder 2">
            <a:extLst>
              <a:ext uri="{FF2B5EF4-FFF2-40B4-BE49-F238E27FC236}">
                <a16:creationId xmlns:a16="http://schemas.microsoft.com/office/drawing/2014/main" id="{73F217A6-FD6D-3757-F178-7C8A99983581}"/>
              </a:ext>
            </a:extLst>
          </p:cNvPr>
          <p:cNvSpPr>
            <a:spLocks noGrp="1"/>
          </p:cNvSpPr>
          <p:nvPr>
            <p:ph idx="1"/>
          </p:nvPr>
        </p:nvSpPr>
        <p:spPr/>
        <p:txBody>
          <a:bodyPr/>
          <a:lstStyle/>
          <a:p>
            <a:pPr>
              <a:buFont typeface="Arial" panose="020B0604020202020204" pitchFamily="34" charset="0"/>
              <a:buChar char="•"/>
            </a:pPr>
            <a:r>
              <a:rPr lang="en-US" dirty="0"/>
              <a:t>Lot is captured during a war among kings.</a:t>
            </a:r>
          </a:p>
          <a:p>
            <a:pPr>
              <a:buFont typeface="Arial" panose="020B0604020202020204" pitchFamily="34" charset="0"/>
              <a:buChar char="•"/>
            </a:pPr>
            <a:r>
              <a:rPr lang="en-US" dirty="0"/>
              <a:t>Abram leads 318 men to rescue Lot and defeats the enemy kings.</a:t>
            </a:r>
          </a:p>
          <a:p>
            <a:pPr>
              <a:buFont typeface="Arial" panose="020B0604020202020204" pitchFamily="34" charset="0"/>
              <a:buChar char="•"/>
            </a:pPr>
            <a:r>
              <a:rPr lang="en-US" dirty="0"/>
              <a:t>Melchizedek, the king-priest, blesses Abram, who gives him a tithe</a:t>
            </a:r>
          </a:p>
          <a:p>
            <a:endParaRPr lang="en-US" dirty="0"/>
          </a:p>
        </p:txBody>
      </p:sp>
    </p:spTree>
    <p:extLst>
      <p:ext uri="{BB962C8B-B14F-4D97-AF65-F5344CB8AC3E}">
        <p14:creationId xmlns:p14="http://schemas.microsoft.com/office/powerpoint/2010/main" val="36992704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1DB21-F9C6-FD79-9F3D-DA866016CD3C}"/>
              </a:ext>
            </a:extLst>
          </p:cNvPr>
          <p:cNvSpPr>
            <a:spLocks noGrp="1"/>
          </p:cNvSpPr>
          <p:nvPr>
            <p:ph type="title"/>
          </p:nvPr>
        </p:nvSpPr>
        <p:spPr/>
        <p:txBody>
          <a:bodyPr/>
          <a:lstStyle/>
          <a:p>
            <a:r>
              <a:rPr lang="en-US" b="1" dirty="0"/>
              <a:t>God’s Covenant with Abram (Genesis 15)</a:t>
            </a:r>
            <a:endParaRPr lang="en-US" dirty="0"/>
          </a:p>
        </p:txBody>
      </p:sp>
      <p:sp>
        <p:nvSpPr>
          <p:cNvPr id="3" name="Content Placeholder 2">
            <a:extLst>
              <a:ext uri="{FF2B5EF4-FFF2-40B4-BE49-F238E27FC236}">
                <a16:creationId xmlns:a16="http://schemas.microsoft.com/office/drawing/2014/main" id="{B8C4539A-5360-9D5F-6D7E-426488F84695}"/>
              </a:ext>
            </a:extLst>
          </p:cNvPr>
          <p:cNvSpPr>
            <a:spLocks noGrp="1"/>
          </p:cNvSpPr>
          <p:nvPr>
            <p:ph idx="1"/>
          </p:nvPr>
        </p:nvSpPr>
        <p:spPr/>
        <p:txBody>
          <a:bodyPr/>
          <a:lstStyle/>
          <a:p>
            <a:pPr>
              <a:buFont typeface="Arial" panose="020B0604020202020204" pitchFamily="34" charset="0"/>
              <a:buChar char="•"/>
            </a:pPr>
            <a:r>
              <a:rPr lang="en-US" dirty="0"/>
              <a:t>God promises Abram numerous descendants like the stars.</a:t>
            </a:r>
          </a:p>
          <a:p>
            <a:pPr>
              <a:buFont typeface="Arial" panose="020B0604020202020204" pitchFamily="34" charset="0"/>
              <a:buChar char="•"/>
            </a:pPr>
            <a:r>
              <a:rPr lang="en-US" dirty="0"/>
              <a:t>Abram believes, and God counts it as righteousness.</a:t>
            </a:r>
          </a:p>
          <a:p>
            <a:pPr>
              <a:buFont typeface="Arial" panose="020B0604020202020204" pitchFamily="34" charset="0"/>
              <a:buChar char="•"/>
            </a:pPr>
            <a:r>
              <a:rPr lang="en-US" dirty="0"/>
              <a:t>God establishes a covenant, confirming His promise of the land.</a:t>
            </a:r>
          </a:p>
          <a:p>
            <a:endParaRPr lang="en-US" dirty="0"/>
          </a:p>
        </p:txBody>
      </p:sp>
    </p:spTree>
    <p:extLst>
      <p:ext uri="{BB962C8B-B14F-4D97-AF65-F5344CB8AC3E}">
        <p14:creationId xmlns:p14="http://schemas.microsoft.com/office/powerpoint/2010/main" val="11559271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4C75C-5C80-8E5D-FC28-D2BD77BB90C7}"/>
              </a:ext>
            </a:extLst>
          </p:cNvPr>
          <p:cNvSpPr>
            <a:spLocks noGrp="1"/>
          </p:cNvSpPr>
          <p:nvPr>
            <p:ph type="title"/>
          </p:nvPr>
        </p:nvSpPr>
        <p:spPr/>
        <p:txBody>
          <a:bodyPr/>
          <a:lstStyle/>
          <a:p>
            <a:r>
              <a:rPr lang="en-US" b="1" dirty="0"/>
              <a:t>Hagar and Ishmael (Genesis 16)</a:t>
            </a:r>
            <a:endParaRPr lang="en-US" dirty="0"/>
          </a:p>
        </p:txBody>
      </p:sp>
      <p:sp>
        <p:nvSpPr>
          <p:cNvPr id="3" name="Content Placeholder 2">
            <a:extLst>
              <a:ext uri="{FF2B5EF4-FFF2-40B4-BE49-F238E27FC236}">
                <a16:creationId xmlns:a16="http://schemas.microsoft.com/office/drawing/2014/main" id="{A65A0F74-029A-5C29-687F-DD087CC4D464}"/>
              </a:ext>
            </a:extLst>
          </p:cNvPr>
          <p:cNvSpPr>
            <a:spLocks noGrp="1"/>
          </p:cNvSpPr>
          <p:nvPr>
            <p:ph idx="1"/>
          </p:nvPr>
        </p:nvSpPr>
        <p:spPr/>
        <p:txBody>
          <a:bodyPr/>
          <a:lstStyle/>
          <a:p>
            <a:pPr>
              <a:buFont typeface="Arial" panose="020B0604020202020204" pitchFamily="34" charset="0"/>
              <a:buChar char="•"/>
            </a:pPr>
            <a:r>
              <a:rPr lang="en-US" dirty="0"/>
              <a:t>Sarai, impatient for a child, gives her servant Hagar to Abram.</a:t>
            </a:r>
          </a:p>
          <a:p>
            <a:pPr>
              <a:buFont typeface="Arial" panose="020B0604020202020204" pitchFamily="34" charset="0"/>
              <a:buChar char="•"/>
            </a:pPr>
            <a:r>
              <a:rPr lang="en-US" dirty="0"/>
              <a:t>Hagar conceives Ishmael but faces mistreatment from Sarai.</a:t>
            </a:r>
          </a:p>
          <a:p>
            <a:pPr>
              <a:buFont typeface="Arial" panose="020B0604020202020204" pitchFamily="34" charset="0"/>
              <a:buChar char="•"/>
            </a:pPr>
            <a:r>
              <a:rPr lang="en-US" dirty="0"/>
              <a:t>God blesses Hagar and promises Ishmael will be a great nation.</a:t>
            </a:r>
          </a:p>
          <a:p>
            <a:endParaRPr lang="en-US" dirty="0"/>
          </a:p>
        </p:txBody>
      </p:sp>
    </p:spTree>
    <p:extLst>
      <p:ext uri="{BB962C8B-B14F-4D97-AF65-F5344CB8AC3E}">
        <p14:creationId xmlns:p14="http://schemas.microsoft.com/office/powerpoint/2010/main" val="38565721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178B9-5344-0000-36A1-D385FED416C9}"/>
              </a:ext>
            </a:extLst>
          </p:cNvPr>
          <p:cNvSpPr>
            <a:spLocks noGrp="1"/>
          </p:cNvSpPr>
          <p:nvPr>
            <p:ph type="title"/>
          </p:nvPr>
        </p:nvSpPr>
        <p:spPr/>
        <p:txBody>
          <a:bodyPr>
            <a:normAutofit/>
          </a:bodyPr>
          <a:lstStyle/>
          <a:p>
            <a:r>
              <a:rPr lang="en-US" b="1" dirty="0"/>
              <a:t>Circumcision and Name Change (Genesis 17)</a:t>
            </a:r>
            <a:endParaRPr lang="en-US" dirty="0"/>
          </a:p>
        </p:txBody>
      </p:sp>
      <p:sp>
        <p:nvSpPr>
          <p:cNvPr id="3" name="Content Placeholder 2">
            <a:extLst>
              <a:ext uri="{FF2B5EF4-FFF2-40B4-BE49-F238E27FC236}">
                <a16:creationId xmlns:a16="http://schemas.microsoft.com/office/drawing/2014/main" id="{9ED7C6C3-BC49-F5F9-471A-221B6CDC81FA}"/>
              </a:ext>
            </a:extLst>
          </p:cNvPr>
          <p:cNvSpPr>
            <a:spLocks noGrp="1"/>
          </p:cNvSpPr>
          <p:nvPr>
            <p:ph idx="1"/>
          </p:nvPr>
        </p:nvSpPr>
        <p:spPr/>
        <p:txBody>
          <a:bodyPr/>
          <a:lstStyle/>
          <a:p>
            <a:pPr>
              <a:buFont typeface="Arial" panose="020B0604020202020204" pitchFamily="34" charset="0"/>
              <a:buChar char="•"/>
            </a:pPr>
            <a:r>
              <a:rPr lang="en-US" dirty="0"/>
              <a:t>God changes Abram’s name to Abraham (“father of many nations”) and Sarai’s name to Sarah.</a:t>
            </a:r>
          </a:p>
          <a:p>
            <a:pPr>
              <a:buFont typeface="Arial" panose="020B0604020202020204" pitchFamily="34" charset="0"/>
              <a:buChar char="•"/>
            </a:pPr>
            <a:r>
              <a:rPr lang="en-US" dirty="0"/>
              <a:t>God commands circumcision as a sign of the covenant.</a:t>
            </a:r>
          </a:p>
          <a:p>
            <a:pPr>
              <a:buFont typeface="Arial" panose="020B0604020202020204" pitchFamily="34" charset="0"/>
              <a:buChar char="•"/>
            </a:pPr>
            <a:r>
              <a:rPr lang="en-US" dirty="0"/>
              <a:t>God promises that Sarah will bear Isaac, the son of promise.</a:t>
            </a:r>
          </a:p>
          <a:p>
            <a:endParaRPr lang="en-US" dirty="0"/>
          </a:p>
        </p:txBody>
      </p:sp>
    </p:spTree>
    <p:extLst>
      <p:ext uri="{BB962C8B-B14F-4D97-AF65-F5344CB8AC3E}">
        <p14:creationId xmlns:p14="http://schemas.microsoft.com/office/powerpoint/2010/main" val="3468343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C62D9-CF1C-7325-1FF7-A0764878F32B}"/>
              </a:ext>
            </a:extLst>
          </p:cNvPr>
          <p:cNvSpPr>
            <a:spLocks noGrp="1"/>
          </p:cNvSpPr>
          <p:nvPr>
            <p:ph type="title"/>
          </p:nvPr>
        </p:nvSpPr>
        <p:spPr/>
        <p:txBody>
          <a:bodyPr/>
          <a:lstStyle/>
          <a:p>
            <a:r>
              <a:rPr lang="en-US" b="1" dirty="0"/>
              <a:t>Authorship</a:t>
            </a:r>
            <a:endParaRPr lang="en-US" dirty="0"/>
          </a:p>
        </p:txBody>
      </p:sp>
      <p:sp>
        <p:nvSpPr>
          <p:cNvPr id="3" name="Content Placeholder 2">
            <a:extLst>
              <a:ext uri="{FF2B5EF4-FFF2-40B4-BE49-F238E27FC236}">
                <a16:creationId xmlns:a16="http://schemas.microsoft.com/office/drawing/2014/main" id="{BD9EBD3A-2A74-605D-BD42-BE577A1A1A12}"/>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US" dirty="0"/>
              <a:t>Moses is believed to have written Genesis along with the other books of the Pentateuch (Torah)—Exodus, Leviticus, Numbers, and Deuteronomy.</a:t>
            </a:r>
          </a:p>
          <a:p>
            <a:pPr>
              <a:buFont typeface="Arial" panose="020B0604020202020204" pitchFamily="34" charset="0"/>
              <a:buChar char="•"/>
            </a:pPr>
            <a:r>
              <a:rPr lang="en-US" dirty="0"/>
              <a:t>Jesus and New Testament writers refer to Moses as the author (Mark 10:3, </a:t>
            </a:r>
            <a:r>
              <a:rPr lang="en-US" b="0" i="0" dirty="0">
                <a:solidFill>
                  <a:srgbClr val="000000"/>
                </a:solidFill>
                <a:effectLst/>
                <a:latin typeface="Segoe UI" panose="020B0502040204020203" pitchFamily="34" charset="0"/>
              </a:rPr>
              <a:t>He answered them, “What did Moses command you?” </a:t>
            </a:r>
            <a:r>
              <a:rPr lang="en-US" dirty="0"/>
              <a:t>John 5:46-47 For if you believed Moses, you would believe me; for he wrote of me.</a:t>
            </a:r>
            <a:r>
              <a:rPr lang="en-US" b="0" i="0" dirty="0">
                <a:solidFill>
                  <a:srgbClr val="000000"/>
                </a:solidFill>
                <a:effectLst/>
                <a:latin typeface="Segoe UI" panose="020B0502040204020203" pitchFamily="34" charset="0"/>
              </a:rPr>
              <a:t> But if you do not believe his writings, how will you believe my words?</a:t>
            </a:r>
            <a:r>
              <a:rPr lang="en-US" dirty="0"/>
              <a:t>).</a:t>
            </a:r>
          </a:p>
          <a:p>
            <a:pPr>
              <a:buFont typeface="Arial" panose="020B0604020202020204" pitchFamily="34" charset="0"/>
              <a:buChar char="•"/>
            </a:pPr>
            <a:r>
              <a:rPr lang="en-US" dirty="0"/>
              <a:t>Moses may have received parts of Genesis through: </a:t>
            </a:r>
          </a:p>
          <a:p>
            <a:pPr marL="742950" lvl="1" indent="-285750">
              <a:buFont typeface="Arial" panose="020B0604020202020204" pitchFamily="34" charset="0"/>
              <a:buChar char="•"/>
            </a:pPr>
            <a:r>
              <a:rPr lang="en-US" dirty="0"/>
              <a:t>Divine revelation. </a:t>
            </a:r>
          </a:p>
          <a:p>
            <a:pPr marL="742950" lvl="1" indent="-285750">
              <a:buFont typeface="Arial" panose="020B0604020202020204" pitchFamily="34" charset="0"/>
              <a:buChar char="•"/>
            </a:pPr>
            <a:r>
              <a:rPr lang="en-US" dirty="0"/>
              <a:t>Oral traditions passed down from Adam to Noah, Abraham, and others.</a:t>
            </a:r>
          </a:p>
          <a:p>
            <a:pPr marL="742950" lvl="1" indent="-285750">
              <a:buFont typeface="Arial" panose="020B0604020202020204" pitchFamily="34" charset="0"/>
              <a:buChar char="•"/>
            </a:pPr>
            <a:r>
              <a:rPr lang="en-US" dirty="0"/>
              <a:t>Written records preserved by patriarchs.</a:t>
            </a:r>
          </a:p>
          <a:p>
            <a:endParaRPr lang="en-US" dirty="0"/>
          </a:p>
        </p:txBody>
      </p:sp>
    </p:spTree>
    <p:extLst>
      <p:ext uri="{BB962C8B-B14F-4D97-AF65-F5344CB8AC3E}">
        <p14:creationId xmlns:p14="http://schemas.microsoft.com/office/powerpoint/2010/main" val="4418510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6AB99-E657-1352-C86C-22B56BC1AE91}"/>
              </a:ext>
            </a:extLst>
          </p:cNvPr>
          <p:cNvSpPr>
            <a:spLocks noGrp="1"/>
          </p:cNvSpPr>
          <p:nvPr>
            <p:ph type="title"/>
          </p:nvPr>
        </p:nvSpPr>
        <p:spPr/>
        <p:txBody>
          <a:bodyPr>
            <a:normAutofit/>
          </a:bodyPr>
          <a:lstStyle/>
          <a:p>
            <a:r>
              <a:rPr lang="en-US" b="1" dirty="0"/>
              <a:t>Visitors and the Promise of Isaac (Genesis 18)</a:t>
            </a:r>
            <a:endParaRPr lang="en-US" dirty="0"/>
          </a:p>
        </p:txBody>
      </p:sp>
      <p:sp>
        <p:nvSpPr>
          <p:cNvPr id="3" name="Content Placeholder 2">
            <a:extLst>
              <a:ext uri="{FF2B5EF4-FFF2-40B4-BE49-F238E27FC236}">
                <a16:creationId xmlns:a16="http://schemas.microsoft.com/office/drawing/2014/main" id="{D9CC8FAF-D850-7941-7481-D5D3CB28B19C}"/>
              </a:ext>
            </a:extLst>
          </p:cNvPr>
          <p:cNvSpPr>
            <a:spLocks noGrp="1"/>
          </p:cNvSpPr>
          <p:nvPr>
            <p:ph idx="1"/>
          </p:nvPr>
        </p:nvSpPr>
        <p:spPr/>
        <p:txBody>
          <a:bodyPr/>
          <a:lstStyle/>
          <a:p>
            <a:pPr>
              <a:buFont typeface="Arial" panose="020B0604020202020204" pitchFamily="34" charset="0"/>
              <a:buChar char="•"/>
            </a:pPr>
            <a:r>
              <a:rPr lang="en-US" dirty="0"/>
              <a:t>Three heavenly visitors come to Abraham.</a:t>
            </a:r>
          </a:p>
          <a:p>
            <a:pPr>
              <a:buFont typeface="Arial" panose="020B0604020202020204" pitchFamily="34" charset="0"/>
              <a:buChar char="•"/>
            </a:pPr>
            <a:r>
              <a:rPr lang="en-US" dirty="0"/>
              <a:t>They announce that Sarah will bear a son within a year.</a:t>
            </a:r>
          </a:p>
          <a:p>
            <a:pPr>
              <a:buFont typeface="Arial" panose="020B0604020202020204" pitchFamily="34" charset="0"/>
              <a:buChar char="•"/>
            </a:pPr>
            <a:r>
              <a:rPr lang="en-US" dirty="0"/>
              <a:t>Abraham intercedes for Sodom, asking God to spare the righteous.</a:t>
            </a:r>
          </a:p>
          <a:p>
            <a:endParaRPr lang="en-US" dirty="0"/>
          </a:p>
        </p:txBody>
      </p:sp>
    </p:spTree>
    <p:extLst>
      <p:ext uri="{BB962C8B-B14F-4D97-AF65-F5344CB8AC3E}">
        <p14:creationId xmlns:p14="http://schemas.microsoft.com/office/powerpoint/2010/main" val="12491338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5CD5C-A9D6-541C-3205-2A1A46B8D2BB}"/>
              </a:ext>
            </a:extLst>
          </p:cNvPr>
          <p:cNvSpPr>
            <a:spLocks noGrp="1"/>
          </p:cNvSpPr>
          <p:nvPr>
            <p:ph type="title"/>
          </p:nvPr>
        </p:nvSpPr>
        <p:spPr/>
        <p:txBody>
          <a:bodyPr>
            <a:normAutofit/>
          </a:bodyPr>
          <a:lstStyle/>
          <a:p>
            <a:r>
              <a:rPr lang="en-US" b="1" dirty="0"/>
              <a:t>Destruction of Sodom and Gomorrah (Genesis 19)</a:t>
            </a:r>
            <a:endParaRPr lang="en-US" dirty="0"/>
          </a:p>
        </p:txBody>
      </p:sp>
      <p:sp>
        <p:nvSpPr>
          <p:cNvPr id="3" name="Content Placeholder 2">
            <a:extLst>
              <a:ext uri="{FF2B5EF4-FFF2-40B4-BE49-F238E27FC236}">
                <a16:creationId xmlns:a16="http://schemas.microsoft.com/office/drawing/2014/main" id="{12C3EA02-F3CF-3D7A-10BF-716C6218EA5C}"/>
              </a:ext>
            </a:extLst>
          </p:cNvPr>
          <p:cNvSpPr>
            <a:spLocks noGrp="1"/>
          </p:cNvSpPr>
          <p:nvPr>
            <p:ph idx="1"/>
          </p:nvPr>
        </p:nvSpPr>
        <p:spPr/>
        <p:txBody>
          <a:bodyPr/>
          <a:lstStyle/>
          <a:p>
            <a:pPr>
              <a:buFont typeface="Arial" panose="020B0604020202020204" pitchFamily="34" charset="0"/>
              <a:buChar char="•"/>
            </a:pPr>
            <a:r>
              <a:rPr lang="en-US" dirty="0"/>
              <a:t>God destroys Sodom and Gomorrah due to their wickedness.</a:t>
            </a:r>
          </a:p>
          <a:p>
            <a:pPr>
              <a:buFont typeface="Arial" panose="020B0604020202020204" pitchFamily="34" charset="0"/>
              <a:buChar char="•"/>
            </a:pPr>
            <a:r>
              <a:rPr lang="en-US" dirty="0"/>
              <a:t>Angels rescue Lot and his daughters.</a:t>
            </a:r>
          </a:p>
          <a:p>
            <a:pPr>
              <a:buFont typeface="Arial" panose="020B0604020202020204" pitchFamily="34" charset="0"/>
              <a:buChar char="•"/>
            </a:pPr>
            <a:r>
              <a:rPr lang="en-US" dirty="0"/>
              <a:t>Lot’s wife looks back and turns into a pillar of salt.</a:t>
            </a:r>
          </a:p>
          <a:p>
            <a:endParaRPr lang="en-US" dirty="0"/>
          </a:p>
        </p:txBody>
      </p:sp>
    </p:spTree>
    <p:extLst>
      <p:ext uri="{BB962C8B-B14F-4D97-AF65-F5344CB8AC3E}">
        <p14:creationId xmlns:p14="http://schemas.microsoft.com/office/powerpoint/2010/main" val="20680779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84402-76FE-E7B6-ADFC-C6C2C7259750}"/>
              </a:ext>
            </a:extLst>
          </p:cNvPr>
          <p:cNvSpPr>
            <a:spLocks noGrp="1"/>
          </p:cNvSpPr>
          <p:nvPr>
            <p:ph type="title"/>
          </p:nvPr>
        </p:nvSpPr>
        <p:spPr/>
        <p:txBody>
          <a:bodyPr/>
          <a:lstStyle/>
          <a:p>
            <a:r>
              <a:rPr lang="en-US" b="1" dirty="0"/>
              <a:t>Abraham and Abimelech (Genesis 20)</a:t>
            </a:r>
            <a:endParaRPr lang="en-US" dirty="0"/>
          </a:p>
        </p:txBody>
      </p:sp>
      <p:sp>
        <p:nvSpPr>
          <p:cNvPr id="3" name="Content Placeholder 2">
            <a:extLst>
              <a:ext uri="{FF2B5EF4-FFF2-40B4-BE49-F238E27FC236}">
                <a16:creationId xmlns:a16="http://schemas.microsoft.com/office/drawing/2014/main" id="{4942DD4A-590E-3C0F-C424-2CBFE1B8139A}"/>
              </a:ext>
            </a:extLst>
          </p:cNvPr>
          <p:cNvSpPr>
            <a:spLocks noGrp="1"/>
          </p:cNvSpPr>
          <p:nvPr>
            <p:ph idx="1"/>
          </p:nvPr>
        </p:nvSpPr>
        <p:spPr/>
        <p:txBody>
          <a:bodyPr/>
          <a:lstStyle/>
          <a:p>
            <a:pPr>
              <a:buFont typeface="Arial" panose="020B0604020202020204" pitchFamily="34" charset="0"/>
              <a:buChar char="•"/>
            </a:pPr>
            <a:r>
              <a:rPr lang="en-US" dirty="0"/>
              <a:t>Abraham again lies about Sarah being his sister.</a:t>
            </a:r>
          </a:p>
          <a:p>
            <a:pPr>
              <a:buFont typeface="Arial" panose="020B0604020202020204" pitchFamily="34" charset="0"/>
              <a:buChar char="•"/>
            </a:pPr>
            <a:r>
              <a:rPr lang="en-US" dirty="0"/>
              <a:t>King Abimelech takes Sarah but is warned by God in a dream.</a:t>
            </a:r>
          </a:p>
          <a:p>
            <a:pPr>
              <a:buFont typeface="Arial" panose="020B0604020202020204" pitchFamily="34" charset="0"/>
              <a:buChar char="•"/>
            </a:pPr>
            <a:r>
              <a:rPr lang="en-US" dirty="0"/>
              <a:t>God protects Sarah, and Abimelech restores her to Abraham.</a:t>
            </a:r>
          </a:p>
          <a:p>
            <a:endParaRPr lang="en-US" dirty="0"/>
          </a:p>
        </p:txBody>
      </p:sp>
    </p:spTree>
    <p:extLst>
      <p:ext uri="{BB962C8B-B14F-4D97-AF65-F5344CB8AC3E}">
        <p14:creationId xmlns:p14="http://schemas.microsoft.com/office/powerpoint/2010/main" val="36410431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D8700-D049-475B-E883-9F3DA4DF6D55}"/>
              </a:ext>
            </a:extLst>
          </p:cNvPr>
          <p:cNvSpPr>
            <a:spLocks noGrp="1"/>
          </p:cNvSpPr>
          <p:nvPr>
            <p:ph type="title"/>
          </p:nvPr>
        </p:nvSpPr>
        <p:spPr/>
        <p:txBody>
          <a:bodyPr/>
          <a:lstStyle/>
          <a:p>
            <a:r>
              <a:rPr lang="en-US" b="1" dirty="0"/>
              <a:t>Birth of Isaac (Genesis 21:1-7)</a:t>
            </a:r>
            <a:endParaRPr lang="en-US" dirty="0"/>
          </a:p>
        </p:txBody>
      </p:sp>
      <p:sp>
        <p:nvSpPr>
          <p:cNvPr id="3" name="Content Placeholder 2">
            <a:extLst>
              <a:ext uri="{FF2B5EF4-FFF2-40B4-BE49-F238E27FC236}">
                <a16:creationId xmlns:a16="http://schemas.microsoft.com/office/drawing/2014/main" id="{9B54745D-7162-2ED0-542C-2CCBA926DCF5}"/>
              </a:ext>
            </a:extLst>
          </p:cNvPr>
          <p:cNvSpPr>
            <a:spLocks noGrp="1"/>
          </p:cNvSpPr>
          <p:nvPr>
            <p:ph idx="1"/>
          </p:nvPr>
        </p:nvSpPr>
        <p:spPr/>
        <p:txBody>
          <a:bodyPr/>
          <a:lstStyle/>
          <a:p>
            <a:pPr>
              <a:buFont typeface="Arial" panose="020B0604020202020204" pitchFamily="34" charset="0"/>
              <a:buChar char="•"/>
            </a:pPr>
            <a:r>
              <a:rPr lang="en-US" dirty="0"/>
              <a:t>Sarah gives birth to Isaac, the promised son.</a:t>
            </a:r>
          </a:p>
          <a:p>
            <a:pPr>
              <a:buFont typeface="Arial" panose="020B0604020202020204" pitchFamily="34" charset="0"/>
              <a:buChar char="•"/>
            </a:pPr>
            <a:r>
              <a:rPr lang="en-US" dirty="0"/>
              <a:t>Abraham and Sarah rejoice in God's faithfulness.</a:t>
            </a:r>
          </a:p>
          <a:p>
            <a:endParaRPr lang="en-US" dirty="0"/>
          </a:p>
        </p:txBody>
      </p:sp>
    </p:spTree>
    <p:extLst>
      <p:ext uri="{BB962C8B-B14F-4D97-AF65-F5344CB8AC3E}">
        <p14:creationId xmlns:p14="http://schemas.microsoft.com/office/powerpoint/2010/main" val="26272146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4F2E1-2879-FFD8-7436-C7D5DB8BA808}"/>
              </a:ext>
            </a:extLst>
          </p:cNvPr>
          <p:cNvSpPr>
            <a:spLocks noGrp="1"/>
          </p:cNvSpPr>
          <p:nvPr>
            <p:ph type="title"/>
          </p:nvPr>
        </p:nvSpPr>
        <p:spPr/>
        <p:txBody>
          <a:bodyPr>
            <a:normAutofit/>
          </a:bodyPr>
          <a:lstStyle/>
          <a:p>
            <a:r>
              <a:rPr lang="en-US" b="1" dirty="0"/>
              <a:t>Hagar and Ishmael Sent Away (Genesis 21:8-21)</a:t>
            </a:r>
            <a:endParaRPr lang="en-US" dirty="0"/>
          </a:p>
        </p:txBody>
      </p:sp>
      <p:sp>
        <p:nvSpPr>
          <p:cNvPr id="3" name="Content Placeholder 2">
            <a:extLst>
              <a:ext uri="{FF2B5EF4-FFF2-40B4-BE49-F238E27FC236}">
                <a16:creationId xmlns:a16="http://schemas.microsoft.com/office/drawing/2014/main" id="{F80C70D6-AD65-181C-50FA-4D7F1D33D0E1}"/>
              </a:ext>
            </a:extLst>
          </p:cNvPr>
          <p:cNvSpPr>
            <a:spLocks noGrp="1"/>
          </p:cNvSpPr>
          <p:nvPr>
            <p:ph idx="1"/>
          </p:nvPr>
        </p:nvSpPr>
        <p:spPr/>
        <p:txBody>
          <a:bodyPr/>
          <a:lstStyle/>
          <a:p>
            <a:pPr>
              <a:buFont typeface="Arial" panose="020B0604020202020204" pitchFamily="34" charset="0"/>
              <a:buChar char="•"/>
            </a:pPr>
            <a:r>
              <a:rPr lang="en-US" dirty="0"/>
              <a:t>Sarah insists that Hagar and Ishmael be sent away.</a:t>
            </a:r>
          </a:p>
          <a:p>
            <a:pPr>
              <a:buFont typeface="Arial" panose="020B0604020202020204" pitchFamily="34" charset="0"/>
              <a:buChar char="•"/>
            </a:pPr>
            <a:r>
              <a:rPr lang="en-US" dirty="0"/>
              <a:t>God assures Abraham that Ishmael will also be a great nation.</a:t>
            </a:r>
          </a:p>
          <a:p>
            <a:pPr>
              <a:buFont typeface="Arial" panose="020B0604020202020204" pitchFamily="34" charset="0"/>
              <a:buChar char="•"/>
            </a:pPr>
            <a:r>
              <a:rPr lang="en-US" dirty="0"/>
              <a:t>God provides for Hagar and Ishmael in the wilderness.</a:t>
            </a:r>
          </a:p>
          <a:p>
            <a:endParaRPr lang="en-US" dirty="0"/>
          </a:p>
        </p:txBody>
      </p:sp>
    </p:spTree>
    <p:extLst>
      <p:ext uri="{BB962C8B-B14F-4D97-AF65-F5344CB8AC3E}">
        <p14:creationId xmlns:p14="http://schemas.microsoft.com/office/powerpoint/2010/main" val="1805860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F95C5-DC40-5F4F-E6AC-17081B014A6B}"/>
              </a:ext>
            </a:extLst>
          </p:cNvPr>
          <p:cNvSpPr>
            <a:spLocks noGrp="1"/>
          </p:cNvSpPr>
          <p:nvPr>
            <p:ph type="title"/>
          </p:nvPr>
        </p:nvSpPr>
        <p:spPr/>
        <p:txBody>
          <a:bodyPr/>
          <a:lstStyle/>
          <a:p>
            <a:r>
              <a:rPr lang="en-US" b="1" dirty="0"/>
              <a:t>The Testing of Abraham (Genesis 22)</a:t>
            </a:r>
            <a:endParaRPr lang="en-US" dirty="0"/>
          </a:p>
        </p:txBody>
      </p:sp>
      <p:sp>
        <p:nvSpPr>
          <p:cNvPr id="3" name="Content Placeholder 2">
            <a:extLst>
              <a:ext uri="{FF2B5EF4-FFF2-40B4-BE49-F238E27FC236}">
                <a16:creationId xmlns:a16="http://schemas.microsoft.com/office/drawing/2014/main" id="{74B97378-B436-EC7D-E93F-39EFC63F0172}"/>
              </a:ext>
            </a:extLst>
          </p:cNvPr>
          <p:cNvSpPr>
            <a:spLocks noGrp="1"/>
          </p:cNvSpPr>
          <p:nvPr>
            <p:ph idx="1"/>
          </p:nvPr>
        </p:nvSpPr>
        <p:spPr/>
        <p:txBody>
          <a:bodyPr/>
          <a:lstStyle/>
          <a:p>
            <a:pPr>
              <a:buFont typeface="Arial" panose="020B0604020202020204" pitchFamily="34" charset="0"/>
              <a:buChar char="•"/>
            </a:pPr>
            <a:r>
              <a:rPr lang="en-US" dirty="0"/>
              <a:t>God commands Abraham to sacrifice Isaac.</a:t>
            </a:r>
          </a:p>
          <a:p>
            <a:pPr>
              <a:buFont typeface="Arial" panose="020B0604020202020204" pitchFamily="34" charset="0"/>
              <a:buChar char="•"/>
            </a:pPr>
            <a:r>
              <a:rPr lang="en-US" dirty="0"/>
              <a:t>Abraham obeys, but God provides a ram as a substitute.</a:t>
            </a:r>
          </a:p>
          <a:p>
            <a:pPr>
              <a:buFont typeface="Arial" panose="020B0604020202020204" pitchFamily="34" charset="0"/>
              <a:buChar char="•"/>
            </a:pPr>
            <a:r>
              <a:rPr lang="en-US" dirty="0"/>
              <a:t>God reaffirms His covenant and blesses Abraham’s faithfulness.</a:t>
            </a:r>
          </a:p>
          <a:p>
            <a:endParaRPr lang="en-US" dirty="0"/>
          </a:p>
        </p:txBody>
      </p:sp>
    </p:spTree>
    <p:extLst>
      <p:ext uri="{BB962C8B-B14F-4D97-AF65-F5344CB8AC3E}">
        <p14:creationId xmlns:p14="http://schemas.microsoft.com/office/powerpoint/2010/main" val="35564918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8D8D7-AB8C-0292-8EB6-85E55F0B0BA5}"/>
              </a:ext>
            </a:extLst>
          </p:cNvPr>
          <p:cNvSpPr>
            <a:spLocks noGrp="1"/>
          </p:cNvSpPr>
          <p:nvPr>
            <p:ph type="title"/>
          </p:nvPr>
        </p:nvSpPr>
        <p:spPr/>
        <p:txBody>
          <a:bodyPr/>
          <a:lstStyle/>
          <a:p>
            <a:r>
              <a:rPr lang="en-US" b="1" dirty="0"/>
              <a:t>Sarah’s Death and Burial (Genesis 23)</a:t>
            </a:r>
            <a:endParaRPr lang="en-US" dirty="0"/>
          </a:p>
        </p:txBody>
      </p:sp>
      <p:sp>
        <p:nvSpPr>
          <p:cNvPr id="3" name="Content Placeholder 2">
            <a:extLst>
              <a:ext uri="{FF2B5EF4-FFF2-40B4-BE49-F238E27FC236}">
                <a16:creationId xmlns:a16="http://schemas.microsoft.com/office/drawing/2014/main" id="{16F5AC81-F311-41F8-7D5A-7D50F0941D94}"/>
              </a:ext>
            </a:extLst>
          </p:cNvPr>
          <p:cNvSpPr>
            <a:spLocks noGrp="1"/>
          </p:cNvSpPr>
          <p:nvPr>
            <p:ph idx="1"/>
          </p:nvPr>
        </p:nvSpPr>
        <p:spPr/>
        <p:txBody>
          <a:bodyPr/>
          <a:lstStyle/>
          <a:p>
            <a:pPr>
              <a:buFont typeface="Arial" panose="020B0604020202020204" pitchFamily="34" charset="0"/>
              <a:buChar char="•"/>
            </a:pPr>
            <a:r>
              <a:rPr lang="en-US" dirty="0"/>
              <a:t>Sarah dies at 127 years old.</a:t>
            </a:r>
          </a:p>
          <a:p>
            <a:pPr>
              <a:buFont typeface="Arial" panose="020B0604020202020204" pitchFamily="34" charset="0"/>
              <a:buChar char="•"/>
            </a:pPr>
            <a:r>
              <a:rPr lang="en-US" dirty="0"/>
              <a:t>Abraham buys the cave of Machpelah for her burial.</a:t>
            </a:r>
          </a:p>
          <a:p>
            <a:endParaRPr lang="en-US" dirty="0"/>
          </a:p>
        </p:txBody>
      </p:sp>
    </p:spTree>
    <p:extLst>
      <p:ext uri="{BB962C8B-B14F-4D97-AF65-F5344CB8AC3E}">
        <p14:creationId xmlns:p14="http://schemas.microsoft.com/office/powerpoint/2010/main" val="29039809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C19B2-4AAC-AECB-7E8E-AFE74B555FC6}"/>
              </a:ext>
            </a:extLst>
          </p:cNvPr>
          <p:cNvSpPr>
            <a:spLocks noGrp="1"/>
          </p:cNvSpPr>
          <p:nvPr>
            <p:ph type="title"/>
          </p:nvPr>
        </p:nvSpPr>
        <p:spPr/>
        <p:txBody>
          <a:bodyPr/>
          <a:lstStyle/>
          <a:p>
            <a:r>
              <a:rPr lang="en-US" b="1" dirty="0"/>
              <a:t>Isaac and Rebekah (Genesis 24)</a:t>
            </a:r>
            <a:endParaRPr lang="en-US" dirty="0"/>
          </a:p>
        </p:txBody>
      </p:sp>
      <p:sp>
        <p:nvSpPr>
          <p:cNvPr id="3" name="Content Placeholder 2">
            <a:extLst>
              <a:ext uri="{FF2B5EF4-FFF2-40B4-BE49-F238E27FC236}">
                <a16:creationId xmlns:a16="http://schemas.microsoft.com/office/drawing/2014/main" id="{B9557006-EF9F-3C9A-F207-4C825C8D2EFF}"/>
              </a:ext>
            </a:extLst>
          </p:cNvPr>
          <p:cNvSpPr>
            <a:spLocks noGrp="1"/>
          </p:cNvSpPr>
          <p:nvPr>
            <p:ph idx="1"/>
          </p:nvPr>
        </p:nvSpPr>
        <p:spPr/>
        <p:txBody>
          <a:bodyPr/>
          <a:lstStyle/>
          <a:p>
            <a:pPr>
              <a:buFont typeface="Arial" panose="020B0604020202020204" pitchFamily="34" charset="0"/>
              <a:buChar char="•"/>
            </a:pPr>
            <a:r>
              <a:rPr lang="en-US" dirty="0"/>
              <a:t>Abraham sends his servant to find a wife for Isaac.</a:t>
            </a:r>
          </a:p>
          <a:p>
            <a:pPr>
              <a:buFont typeface="Arial" panose="020B0604020202020204" pitchFamily="34" charset="0"/>
              <a:buChar char="•"/>
            </a:pPr>
            <a:r>
              <a:rPr lang="en-US" dirty="0"/>
              <a:t>The servant prays for God’s guidance, and Rebekah is chosen.</a:t>
            </a:r>
          </a:p>
          <a:p>
            <a:pPr>
              <a:buFont typeface="Arial" panose="020B0604020202020204" pitchFamily="34" charset="0"/>
              <a:buChar char="•"/>
            </a:pPr>
            <a:r>
              <a:rPr lang="en-US" dirty="0"/>
              <a:t>Rebekah agrees to go and marries Isaac.</a:t>
            </a:r>
          </a:p>
          <a:p>
            <a:endParaRPr lang="en-US" dirty="0"/>
          </a:p>
        </p:txBody>
      </p:sp>
    </p:spTree>
    <p:extLst>
      <p:ext uri="{BB962C8B-B14F-4D97-AF65-F5344CB8AC3E}">
        <p14:creationId xmlns:p14="http://schemas.microsoft.com/office/powerpoint/2010/main" val="35199625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67332-D65C-9516-45E8-89D1E2AA8AEA}"/>
              </a:ext>
            </a:extLst>
          </p:cNvPr>
          <p:cNvSpPr>
            <a:spLocks noGrp="1"/>
          </p:cNvSpPr>
          <p:nvPr>
            <p:ph type="title"/>
          </p:nvPr>
        </p:nvSpPr>
        <p:spPr/>
        <p:txBody>
          <a:bodyPr>
            <a:normAutofit/>
          </a:bodyPr>
          <a:lstStyle/>
          <a:p>
            <a:r>
              <a:rPr lang="en-US" b="1" dirty="0"/>
              <a:t>Abraham’s Later Years and Death (Genesis 25)</a:t>
            </a:r>
            <a:endParaRPr lang="en-US" dirty="0"/>
          </a:p>
        </p:txBody>
      </p:sp>
      <p:sp>
        <p:nvSpPr>
          <p:cNvPr id="3" name="Content Placeholder 2">
            <a:extLst>
              <a:ext uri="{FF2B5EF4-FFF2-40B4-BE49-F238E27FC236}">
                <a16:creationId xmlns:a16="http://schemas.microsoft.com/office/drawing/2014/main" id="{B76BA06A-42AC-4FED-A48A-97113EBF8704}"/>
              </a:ext>
            </a:extLst>
          </p:cNvPr>
          <p:cNvSpPr>
            <a:spLocks noGrp="1"/>
          </p:cNvSpPr>
          <p:nvPr>
            <p:ph idx="1"/>
          </p:nvPr>
        </p:nvSpPr>
        <p:spPr/>
        <p:txBody>
          <a:bodyPr/>
          <a:lstStyle/>
          <a:p>
            <a:pPr>
              <a:buFont typeface="Arial" panose="020B0604020202020204" pitchFamily="34" charset="0"/>
              <a:buChar char="•"/>
            </a:pPr>
            <a:r>
              <a:rPr lang="en-US" dirty="0"/>
              <a:t>Abraham marries Keturah and has more children.</a:t>
            </a:r>
          </a:p>
          <a:p>
            <a:pPr>
              <a:buFont typeface="Arial" panose="020B0604020202020204" pitchFamily="34" charset="0"/>
              <a:buChar char="•"/>
            </a:pPr>
            <a:r>
              <a:rPr lang="en-US" dirty="0"/>
              <a:t>He gives his inheritance to Isaac.</a:t>
            </a:r>
          </a:p>
          <a:p>
            <a:pPr>
              <a:buFont typeface="Arial" panose="020B0604020202020204" pitchFamily="34" charset="0"/>
              <a:buChar char="•"/>
            </a:pPr>
            <a:r>
              <a:rPr lang="en-US" dirty="0"/>
              <a:t>Abraham dies at 175 years old and is buried beside Sarah.</a:t>
            </a:r>
          </a:p>
        </p:txBody>
      </p:sp>
    </p:spTree>
    <p:extLst>
      <p:ext uri="{BB962C8B-B14F-4D97-AF65-F5344CB8AC3E}">
        <p14:creationId xmlns:p14="http://schemas.microsoft.com/office/powerpoint/2010/main" val="20018464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54099-2AAB-06D9-9D0F-23384E5A06C4}"/>
              </a:ext>
            </a:extLst>
          </p:cNvPr>
          <p:cNvSpPr>
            <a:spLocks noGrp="1"/>
          </p:cNvSpPr>
          <p:nvPr>
            <p:ph type="title"/>
          </p:nvPr>
        </p:nvSpPr>
        <p:spPr/>
        <p:txBody>
          <a:bodyPr>
            <a:normAutofit/>
          </a:bodyPr>
          <a:lstStyle/>
          <a:p>
            <a:r>
              <a:rPr lang="en-US" b="1" dirty="0"/>
              <a:t>Isaac’s Life and God’s Covenant (Genesis 26–27)</a:t>
            </a:r>
            <a:endParaRPr lang="en-US" dirty="0"/>
          </a:p>
        </p:txBody>
      </p:sp>
      <p:sp>
        <p:nvSpPr>
          <p:cNvPr id="3" name="Content Placeholder 2">
            <a:extLst>
              <a:ext uri="{FF2B5EF4-FFF2-40B4-BE49-F238E27FC236}">
                <a16:creationId xmlns:a16="http://schemas.microsoft.com/office/drawing/2014/main" id="{C6DA4A0A-5E86-E5BE-A389-DD44ABC80118}"/>
              </a:ext>
            </a:extLst>
          </p:cNvPr>
          <p:cNvSpPr>
            <a:spLocks noGrp="1"/>
          </p:cNvSpPr>
          <p:nvPr>
            <p:ph idx="1"/>
          </p:nvPr>
        </p:nvSpPr>
        <p:spPr/>
        <p:txBody>
          <a:bodyPr>
            <a:normAutofit fontScale="92500"/>
          </a:bodyPr>
          <a:lstStyle/>
          <a:p>
            <a:pPr>
              <a:buFont typeface="+mj-lt"/>
              <a:buAutoNum type="arabicPeriod"/>
            </a:pPr>
            <a:r>
              <a:rPr lang="en-US" dirty="0"/>
              <a:t>God’s Promise to Isaac (Genesis 26:1-5)</a:t>
            </a:r>
          </a:p>
          <a:p>
            <a:pPr marL="742950" lvl="1" indent="-285750">
              <a:buFont typeface="+mj-lt"/>
              <a:buAutoNum type="arabicPeriod"/>
            </a:pPr>
            <a:r>
              <a:rPr lang="en-US" dirty="0"/>
              <a:t>God reaffirms the Abrahamic covenant with Isaac.</a:t>
            </a:r>
          </a:p>
          <a:p>
            <a:pPr marL="742950" lvl="1" indent="-285750">
              <a:buFont typeface="+mj-lt"/>
              <a:buAutoNum type="arabicPeriod"/>
            </a:pPr>
            <a:r>
              <a:rPr lang="en-US" dirty="0"/>
              <a:t>Isaac is promised numerous descendants and the land of Canaan.</a:t>
            </a:r>
          </a:p>
          <a:p>
            <a:pPr>
              <a:buFont typeface="+mj-lt"/>
              <a:buAutoNum type="arabicPeriod"/>
            </a:pPr>
            <a:r>
              <a:rPr lang="en-US" dirty="0"/>
              <a:t>Isaac and Abimelech (Genesis 26:6-33)</a:t>
            </a:r>
          </a:p>
          <a:p>
            <a:pPr marL="742950" lvl="1" indent="-285750">
              <a:buFont typeface="+mj-lt"/>
              <a:buAutoNum type="arabicPeriod"/>
            </a:pPr>
            <a:r>
              <a:rPr lang="en-US" dirty="0"/>
              <a:t>Isaac repeats Abraham’s mistake by lying about Rebekah being his sister.</a:t>
            </a:r>
          </a:p>
          <a:p>
            <a:pPr marL="742950" lvl="1" indent="-285750">
              <a:buFont typeface="+mj-lt"/>
              <a:buAutoNum type="arabicPeriod"/>
            </a:pPr>
            <a:r>
              <a:rPr lang="en-US" dirty="0"/>
              <a:t>God blesses Isaac abundantly, causing envy among the Philistines.</a:t>
            </a:r>
          </a:p>
          <a:p>
            <a:pPr marL="742950" lvl="1" indent="-285750">
              <a:buFont typeface="+mj-lt"/>
              <a:buAutoNum type="arabicPeriod"/>
            </a:pPr>
            <a:r>
              <a:rPr lang="en-US" dirty="0"/>
              <a:t>Isaac moves to Beersheba, where God reaffirms His presence and blessings.</a:t>
            </a:r>
          </a:p>
          <a:p>
            <a:pPr>
              <a:buFont typeface="+mj-lt"/>
              <a:buAutoNum type="arabicPeriod"/>
            </a:pPr>
            <a:r>
              <a:rPr lang="en-US" dirty="0"/>
              <a:t>Jacob Deceives Isaac for the Blessing (Genesis 27)</a:t>
            </a:r>
          </a:p>
          <a:p>
            <a:pPr marL="742950" lvl="1" indent="-285750">
              <a:buFont typeface="+mj-lt"/>
              <a:buAutoNum type="arabicPeriod"/>
            </a:pPr>
            <a:r>
              <a:rPr lang="en-US" dirty="0"/>
              <a:t>Rebekah helps Jacob disguise himself as Esau.</a:t>
            </a:r>
          </a:p>
          <a:p>
            <a:pPr marL="742950" lvl="1" indent="-285750">
              <a:buFont typeface="+mj-lt"/>
              <a:buAutoNum type="arabicPeriod"/>
            </a:pPr>
            <a:r>
              <a:rPr lang="en-US" dirty="0"/>
              <a:t>Isaac unknowingly blesses Jacob instead of Esau.</a:t>
            </a:r>
          </a:p>
          <a:p>
            <a:pPr marL="742950" lvl="1" indent="-285750">
              <a:buFont typeface="+mj-lt"/>
              <a:buAutoNum type="arabicPeriod"/>
            </a:pPr>
            <a:r>
              <a:rPr lang="en-US" dirty="0"/>
              <a:t>Esau plans to kill Jacob, and Rebekah sends Jacob away for safety.</a:t>
            </a:r>
          </a:p>
          <a:p>
            <a:endParaRPr lang="en-US" dirty="0"/>
          </a:p>
        </p:txBody>
      </p:sp>
    </p:spTree>
    <p:extLst>
      <p:ext uri="{BB962C8B-B14F-4D97-AF65-F5344CB8AC3E}">
        <p14:creationId xmlns:p14="http://schemas.microsoft.com/office/powerpoint/2010/main" val="2948627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A86CE-7FD2-41A3-26AE-5B9E5BC631BC}"/>
              </a:ext>
            </a:extLst>
          </p:cNvPr>
          <p:cNvSpPr>
            <a:spLocks noGrp="1"/>
          </p:cNvSpPr>
          <p:nvPr>
            <p:ph type="title"/>
          </p:nvPr>
        </p:nvSpPr>
        <p:spPr/>
        <p:txBody>
          <a:bodyPr/>
          <a:lstStyle/>
          <a:p>
            <a:r>
              <a:rPr lang="en-US" dirty="0"/>
              <a:t>Date and Setting</a:t>
            </a:r>
          </a:p>
        </p:txBody>
      </p:sp>
      <p:sp>
        <p:nvSpPr>
          <p:cNvPr id="3" name="Content Placeholder 2">
            <a:extLst>
              <a:ext uri="{FF2B5EF4-FFF2-40B4-BE49-F238E27FC236}">
                <a16:creationId xmlns:a16="http://schemas.microsoft.com/office/drawing/2014/main" id="{D13FF5AE-6076-5B12-A3D1-BE3C4AC5FBF2}"/>
              </a:ext>
            </a:extLst>
          </p:cNvPr>
          <p:cNvSpPr>
            <a:spLocks noGrp="1"/>
          </p:cNvSpPr>
          <p:nvPr>
            <p:ph idx="1"/>
          </p:nvPr>
        </p:nvSpPr>
        <p:spPr/>
        <p:txBody>
          <a:bodyPr/>
          <a:lstStyle/>
          <a:p>
            <a:pPr>
              <a:buFont typeface="Arial" panose="020B0604020202020204" pitchFamily="34" charset="0"/>
              <a:buChar char="•"/>
            </a:pPr>
            <a:r>
              <a:rPr lang="en-US" dirty="0"/>
              <a:t>Estimated date of writing: Between 1446–1406 B.C., during Israel’s wilderness journey.</a:t>
            </a:r>
          </a:p>
          <a:p>
            <a:pPr>
              <a:buFont typeface="Arial" panose="020B0604020202020204" pitchFamily="34" charset="0"/>
              <a:buChar char="•"/>
            </a:pPr>
            <a:r>
              <a:rPr lang="en-US" dirty="0"/>
              <a:t>Setting: Covers events from creation (before time began) to Joseph’s death (around 1800 B.C.).</a:t>
            </a:r>
          </a:p>
          <a:p>
            <a:pPr>
              <a:buFont typeface="Arial" panose="020B0604020202020204" pitchFamily="34" charset="0"/>
              <a:buChar char="•"/>
            </a:pPr>
            <a:r>
              <a:rPr lang="en-US" dirty="0"/>
              <a:t>Historical and Cultural Context: </a:t>
            </a:r>
          </a:p>
          <a:p>
            <a:pPr marL="742950" lvl="1" indent="-285750">
              <a:buFont typeface="Arial" panose="020B0604020202020204" pitchFamily="34" charset="0"/>
              <a:buChar char="•"/>
            </a:pPr>
            <a:r>
              <a:rPr lang="en-US" dirty="0"/>
              <a:t>Takes place in Mesopotamia (Eden, Babel), Canaan (Abraham’s journey), and Egypt (Joseph’s story).</a:t>
            </a:r>
          </a:p>
          <a:p>
            <a:pPr marL="742950" lvl="1" indent="-285750">
              <a:buFont typeface="Arial" panose="020B0604020202020204" pitchFamily="34" charset="0"/>
              <a:buChar char="•"/>
            </a:pPr>
            <a:r>
              <a:rPr lang="en-US" dirty="0"/>
              <a:t>Influenced by the ancient Near Eastern world, but presents a distinct monotheistic faith in contrast to polytheistic creation myths.</a:t>
            </a:r>
          </a:p>
          <a:p>
            <a:endParaRPr lang="en-US" dirty="0"/>
          </a:p>
        </p:txBody>
      </p:sp>
    </p:spTree>
    <p:extLst>
      <p:ext uri="{BB962C8B-B14F-4D97-AF65-F5344CB8AC3E}">
        <p14:creationId xmlns:p14="http://schemas.microsoft.com/office/powerpoint/2010/main" val="21618968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1D51F-2B20-583D-7313-57EAEDD71F11}"/>
              </a:ext>
            </a:extLst>
          </p:cNvPr>
          <p:cNvSpPr>
            <a:spLocks noGrp="1"/>
          </p:cNvSpPr>
          <p:nvPr>
            <p:ph type="title"/>
          </p:nvPr>
        </p:nvSpPr>
        <p:spPr/>
        <p:txBody>
          <a:bodyPr>
            <a:normAutofit/>
          </a:bodyPr>
          <a:lstStyle/>
          <a:p>
            <a:r>
              <a:rPr lang="en-US" b="1" dirty="0"/>
              <a:t>Jacob’s Journey and God’s Faithfulness (Genesis 28–31)</a:t>
            </a:r>
            <a:endParaRPr lang="en-US" dirty="0"/>
          </a:p>
        </p:txBody>
      </p:sp>
      <p:sp>
        <p:nvSpPr>
          <p:cNvPr id="3" name="Content Placeholder 2">
            <a:extLst>
              <a:ext uri="{FF2B5EF4-FFF2-40B4-BE49-F238E27FC236}">
                <a16:creationId xmlns:a16="http://schemas.microsoft.com/office/drawing/2014/main" id="{CD63485F-B235-FD84-EA72-EF171196E807}"/>
              </a:ext>
            </a:extLst>
          </p:cNvPr>
          <p:cNvSpPr>
            <a:spLocks noGrp="1"/>
          </p:cNvSpPr>
          <p:nvPr>
            <p:ph idx="1"/>
          </p:nvPr>
        </p:nvSpPr>
        <p:spPr/>
        <p:txBody>
          <a:bodyPr>
            <a:normAutofit fontScale="92500" lnSpcReduction="20000"/>
          </a:bodyPr>
          <a:lstStyle/>
          <a:p>
            <a:pPr marL="0" indent="0">
              <a:buNone/>
            </a:pPr>
            <a:r>
              <a:rPr lang="en-US" dirty="0"/>
              <a:t>Jacob’s Dream at Bethel (Genesis 28:10-22)</a:t>
            </a:r>
          </a:p>
          <a:p>
            <a:pPr marL="457200" lvl="1" indent="0">
              <a:buNone/>
            </a:pPr>
            <a:r>
              <a:rPr lang="en-US" dirty="0"/>
              <a:t>On his way to Haran, Jacob dreams of a ladder to heaven.</a:t>
            </a:r>
          </a:p>
          <a:p>
            <a:pPr marL="457200" lvl="1" indent="0">
              <a:buNone/>
            </a:pPr>
            <a:r>
              <a:rPr lang="en-US" dirty="0"/>
              <a:t>God promises to be with him and bless him.</a:t>
            </a:r>
          </a:p>
          <a:p>
            <a:pPr marL="457200" lvl="1" indent="0">
              <a:buNone/>
            </a:pPr>
            <a:r>
              <a:rPr lang="en-US" dirty="0"/>
              <a:t>Jacob vows to serve God if He fulfills His promises.</a:t>
            </a:r>
          </a:p>
          <a:p>
            <a:pPr marL="0" indent="0">
              <a:buNone/>
            </a:pPr>
            <a:r>
              <a:rPr lang="en-US" dirty="0"/>
              <a:t>Jacob in Laban’s Household (Genesis 29–30)</a:t>
            </a:r>
          </a:p>
          <a:p>
            <a:pPr marL="457200" lvl="1" indent="0">
              <a:buNone/>
            </a:pPr>
            <a:r>
              <a:rPr lang="en-US" dirty="0"/>
              <a:t>Jacob works for Laban and is tricked into marrying Leah instead of Rachel.</a:t>
            </a:r>
          </a:p>
          <a:p>
            <a:pPr marL="457200" lvl="1" indent="0">
              <a:buNone/>
            </a:pPr>
            <a:r>
              <a:rPr lang="en-US" dirty="0"/>
              <a:t>He works another seven years to marry Rachel.</a:t>
            </a:r>
          </a:p>
          <a:p>
            <a:pPr marL="457200" lvl="1" indent="0">
              <a:buNone/>
            </a:pPr>
            <a:r>
              <a:rPr lang="en-US" dirty="0"/>
              <a:t>Jacob’s family grows with 12 sons and one daughter through Leah, Rachel, and their maidservants.</a:t>
            </a:r>
          </a:p>
          <a:p>
            <a:pPr marL="0" indent="0">
              <a:buNone/>
            </a:pPr>
            <a:r>
              <a:rPr lang="en-US" dirty="0"/>
              <a:t>Jacob Prospers and Flees from Laban (Genesis 30:25–31:55)</a:t>
            </a:r>
          </a:p>
          <a:p>
            <a:pPr marL="457200" lvl="1" indent="0">
              <a:buNone/>
            </a:pPr>
            <a:r>
              <a:rPr lang="en-US" dirty="0"/>
              <a:t>God blesses Jacob with wealth despite Laban’s deceit.</a:t>
            </a:r>
          </a:p>
          <a:p>
            <a:pPr marL="457200" lvl="1" indent="0">
              <a:buNone/>
            </a:pPr>
            <a:r>
              <a:rPr lang="en-US" dirty="0"/>
              <a:t>Jacob secretly leaves Laban’s house, but Laban pursues him.</a:t>
            </a:r>
          </a:p>
          <a:p>
            <a:pPr marL="457200" lvl="1" indent="0">
              <a:buNone/>
            </a:pPr>
            <a:r>
              <a:rPr lang="en-US" dirty="0"/>
              <a:t>They make a covenant of peace at Mizpah.</a:t>
            </a:r>
          </a:p>
          <a:p>
            <a:endParaRPr lang="en-US" dirty="0"/>
          </a:p>
        </p:txBody>
      </p:sp>
    </p:spTree>
    <p:extLst>
      <p:ext uri="{BB962C8B-B14F-4D97-AF65-F5344CB8AC3E}">
        <p14:creationId xmlns:p14="http://schemas.microsoft.com/office/powerpoint/2010/main" val="12155725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7ACB3-3BEE-3439-08D8-DE570CF1B0A8}"/>
              </a:ext>
            </a:extLst>
          </p:cNvPr>
          <p:cNvSpPr>
            <a:spLocks noGrp="1"/>
          </p:cNvSpPr>
          <p:nvPr>
            <p:ph type="title"/>
          </p:nvPr>
        </p:nvSpPr>
        <p:spPr/>
        <p:txBody>
          <a:bodyPr>
            <a:normAutofit/>
          </a:bodyPr>
          <a:lstStyle/>
          <a:p>
            <a:r>
              <a:rPr lang="en-US" b="1" dirty="0"/>
              <a:t>Jacob’s Encounter with God and Reconciliation (Genesis 32–33)</a:t>
            </a:r>
            <a:endParaRPr lang="en-US" dirty="0"/>
          </a:p>
        </p:txBody>
      </p:sp>
      <p:sp>
        <p:nvSpPr>
          <p:cNvPr id="3" name="Content Placeholder 2">
            <a:extLst>
              <a:ext uri="{FF2B5EF4-FFF2-40B4-BE49-F238E27FC236}">
                <a16:creationId xmlns:a16="http://schemas.microsoft.com/office/drawing/2014/main" id="{FF6EB228-FDA3-07AF-A41C-C01C4463DA65}"/>
              </a:ext>
            </a:extLst>
          </p:cNvPr>
          <p:cNvSpPr>
            <a:spLocks noGrp="1"/>
          </p:cNvSpPr>
          <p:nvPr>
            <p:ph idx="1"/>
          </p:nvPr>
        </p:nvSpPr>
        <p:spPr/>
        <p:txBody>
          <a:bodyPr>
            <a:normAutofit/>
          </a:bodyPr>
          <a:lstStyle/>
          <a:p>
            <a:pPr marL="0" indent="0">
              <a:buNone/>
            </a:pPr>
            <a:r>
              <a:rPr lang="en-US" dirty="0"/>
              <a:t>Jacob Wrestles with God (Genesis 32:22-32)</a:t>
            </a:r>
          </a:p>
          <a:p>
            <a:pPr marL="457200" lvl="1" indent="0">
              <a:buNone/>
            </a:pPr>
            <a:r>
              <a:rPr lang="en-US" dirty="0"/>
              <a:t>Jacob prepares to meet Esau, fearing his brother’s anger.</a:t>
            </a:r>
          </a:p>
          <a:p>
            <a:pPr marL="457200" lvl="1" indent="0">
              <a:buNone/>
            </a:pPr>
            <a:r>
              <a:rPr lang="en-US" dirty="0"/>
              <a:t>He wrestles with a mysterious man, later revealed as God.</a:t>
            </a:r>
          </a:p>
          <a:p>
            <a:pPr marL="457200" lvl="1" indent="0">
              <a:buNone/>
            </a:pPr>
            <a:r>
              <a:rPr lang="en-US" dirty="0"/>
              <a:t>God blesses him and renames him Israel, meaning “one who struggles with God.”</a:t>
            </a:r>
          </a:p>
          <a:p>
            <a:pPr marL="0" indent="0">
              <a:buNone/>
            </a:pPr>
            <a:r>
              <a:rPr lang="en-US" dirty="0"/>
              <a:t>Jacob and Esau Reunite (Genesis 33)</a:t>
            </a:r>
          </a:p>
          <a:p>
            <a:pPr marL="457200" lvl="1" indent="0">
              <a:buNone/>
            </a:pPr>
            <a:r>
              <a:rPr lang="en-US" dirty="0"/>
              <a:t>Jacob humbly meets Esau, fearing revenge.</a:t>
            </a:r>
          </a:p>
          <a:p>
            <a:pPr marL="457200" lvl="1" indent="0">
              <a:buNone/>
            </a:pPr>
            <a:r>
              <a:rPr lang="en-US" dirty="0"/>
              <a:t>Esau forgives Jacob, showing unexpected grace.</a:t>
            </a:r>
          </a:p>
          <a:p>
            <a:pPr marL="457200" lvl="1" indent="0">
              <a:buNone/>
            </a:pPr>
            <a:r>
              <a:rPr lang="en-US" dirty="0"/>
              <a:t>Jacob settles in Shechem.</a:t>
            </a:r>
          </a:p>
          <a:p>
            <a:endParaRPr lang="en-US" dirty="0"/>
          </a:p>
        </p:txBody>
      </p:sp>
    </p:spTree>
    <p:extLst>
      <p:ext uri="{BB962C8B-B14F-4D97-AF65-F5344CB8AC3E}">
        <p14:creationId xmlns:p14="http://schemas.microsoft.com/office/powerpoint/2010/main" val="5045003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F3684-01B4-35D1-6DC4-2011C530DAB2}"/>
              </a:ext>
            </a:extLst>
          </p:cNvPr>
          <p:cNvSpPr>
            <a:spLocks noGrp="1"/>
          </p:cNvSpPr>
          <p:nvPr>
            <p:ph type="title"/>
          </p:nvPr>
        </p:nvSpPr>
        <p:spPr/>
        <p:txBody>
          <a:bodyPr>
            <a:normAutofit fontScale="90000"/>
          </a:bodyPr>
          <a:lstStyle/>
          <a:p>
            <a:r>
              <a:rPr lang="en-US" b="1" dirty="0"/>
              <a:t>Jacob’s Family and God’s Continued Faithfulness (Genesis 34–36)</a:t>
            </a:r>
            <a:br>
              <a:rPr lang="en-US" b="1" dirty="0"/>
            </a:br>
            <a:endParaRPr lang="en-US" dirty="0"/>
          </a:p>
        </p:txBody>
      </p:sp>
      <p:sp>
        <p:nvSpPr>
          <p:cNvPr id="3" name="Content Placeholder 2">
            <a:extLst>
              <a:ext uri="{FF2B5EF4-FFF2-40B4-BE49-F238E27FC236}">
                <a16:creationId xmlns:a16="http://schemas.microsoft.com/office/drawing/2014/main" id="{FF6D10AE-3F4B-7B7F-9DEB-E5A2E49208BA}"/>
              </a:ext>
            </a:extLst>
          </p:cNvPr>
          <p:cNvSpPr>
            <a:spLocks noGrp="1"/>
          </p:cNvSpPr>
          <p:nvPr>
            <p:ph idx="1"/>
          </p:nvPr>
        </p:nvSpPr>
        <p:spPr>
          <a:xfrm>
            <a:off x="604157" y="1510393"/>
            <a:ext cx="10749643" cy="4666570"/>
          </a:xfrm>
        </p:spPr>
        <p:txBody>
          <a:bodyPr>
            <a:normAutofit fontScale="62500" lnSpcReduction="20000"/>
          </a:bodyPr>
          <a:lstStyle/>
          <a:p>
            <a:pPr marL="0" indent="0">
              <a:buNone/>
            </a:pPr>
            <a:r>
              <a:rPr lang="en-US" dirty="0"/>
              <a:t>The Tragedy of Dinah and the Revenge of Simeon and Levi (Genesis 34)</a:t>
            </a:r>
          </a:p>
          <a:p>
            <a:pPr lvl="1"/>
            <a:r>
              <a:rPr lang="en-US" dirty="0"/>
              <a:t>Shechem, a Canaanite prince, defiles Dinah, Jacob’s daughter.</a:t>
            </a:r>
          </a:p>
          <a:p>
            <a:pPr lvl="1"/>
            <a:r>
              <a:rPr lang="en-US" dirty="0"/>
              <a:t>Simeon and Levi deceive and attack the city in revenge.</a:t>
            </a:r>
          </a:p>
          <a:p>
            <a:pPr lvl="1"/>
            <a:r>
              <a:rPr lang="en-US" dirty="0"/>
              <a:t>Jacob rebukes his sons for their violence.</a:t>
            </a:r>
          </a:p>
          <a:p>
            <a:pPr marL="0" indent="0">
              <a:buNone/>
            </a:pPr>
            <a:r>
              <a:rPr lang="en-US" dirty="0"/>
              <a:t>Jacob Returns to Bethel (Genesis 35:1-15)</a:t>
            </a:r>
          </a:p>
          <a:p>
            <a:pPr>
              <a:buFont typeface="Arial" panose="020B0604020202020204" pitchFamily="34" charset="0"/>
              <a:buChar char="•"/>
            </a:pPr>
            <a:r>
              <a:rPr lang="en-US" dirty="0"/>
              <a:t>God commands Jacob to return to Bethel and build an altar.</a:t>
            </a:r>
          </a:p>
          <a:p>
            <a:pPr>
              <a:buFont typeface="Arial" panose="020B0604020202020204" pitchFamily="34" charset="0"/>
              <a:buChar char="•"/>
            </a:pPr>
            <a:r>
              <a:rPr lang="en-US" dirty="0"/>
              <a:t>Jacob purifies his household from foreign gods.</a:t>
            </a:r>
          </a:p>
          <a:p>
            <a:pPr>
              <a:buFont typeface="Arial" panose="020B0604020202020204" pitchFamily="34" charset="0"/>
              <a:buChar char="•"/>
            </a:pPr>
            <a:r>
              <a:rPr lang="en-US" dirty="0"/>
              <a:t>God reaffirms His covenant with Jacob, again calling him Israel.</a:t>
            </a:r>
          </a:p>
          <a:p>
            <a:pPr marL="0" indent="0">
              <a:buNone/>
            </a:pPr>
            <a:r>
              <a:rPr lang="en-US" dirty="0"/>
              <a:t>Rachel’s Death and Isaac’s Passing (Genesis 35:16-29)</a:t>
            </a:r>
          </a:p>
          <a:p>
            <a:pPr>
              <a:buFont typeface="Arial" panose="020B0604020202020204" pitchFamily="34" charset="0"/>
              <a:buChar char="•"/>
            </a:pPr>
            <a:r>
              <a:rPr lang="en-US" dirty="0"/>
              <a:t>Rachel dies giving birth to Benjamin.</a:t>
            </a:r>
          </a:p>
          <a:p>
            <a:pPr>
              <a:buFont typeface="Arial" panose="020B0604020202020204" pitchFamily="34" charset="0"/>
              <a:buChar char="•"/>
            </a:pPr>
            <a:r>
              <a:rPr lang="en-US" dirty="0"/>
              <a:t>Jacob buries her near Bethlehem.</a:t>
            </a:r>
          </a:p>
          <a:p>
            <a:pPr>
              <a:buFont typeface="Arial" panose="020B0604020202020204" pitchFamily="34" charset="0"/>
              <a:buChar char="•"/>
            </a:pPr>
            <a:r>
              <a:rPr lang="en-US" dirty="0"/>
              <a:t>Isaac dies at 180 years old and is buried by Jacob and Esau.</a:t>
            </a:r>
          </a:p>
          <a:p>
            <a:pPr marL="0" indent="0">
              <a:buNone/>
            </a:pPr>
            <a:r>
              <a:rPr lang="en-US" dirty="0"/>
              <a:t>Esau’s Descendants and the Edomite Nation (Genesis 36)</a:t>
            </a:r>
          </a:p>
          <a:p>
            <a:pPr>
              <a:buFont typeface="Arial" panose="020B0604020202020204" pitchFamily="34" charset="0"/>
              <a:buChar char="•"/>
            </a:pPr>
            <a:r>
              <a:rPr lang="en-US" dirty="0"/>
              <a:t>The genealogy of Esau is recorded.</a:t>
            </a:r>
          </a:p>
          <a:p>
            <a:pPr>
              <a:buFont typeface="Arial" panose="020B0604020202020204" pitchFamily="34" charset="0"/>
              <a:buChar char="•"/>
            </a:pPr>
            <a:r>
              <a:rPr lang="en-US" dirty="0"/>
              <a:t>Esau’s descendants become the nation of Edom, fulfilling God’s promise of making him a great nation.</a:t>
            </a:r>
          </a:p>
          <a:p>
            <a:endParaRPr lang="en-US" dirty="0"/>
          </a:p>
        </p:txBody>
      </p:sp>
    </p:spTree>
    <p:extLst>
      <p:ext uri="{BB962C8B-B14F-4D97-AF65-F5344CB8AC3E}">
        <p14:creationId xmlns:p14="http://schemas.microsoft.com/office/powerpoint/2010/main" val="42279452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FB43E-43F9-564E-5F73-E19CD4AAE91A}"/>
              </a:ext>
            </a:extLst>
          </p:cNvPr>
          <p:cNvSpPr>
            <a:spLocks noGrp="1"/>
          </p:cNvSpPr>
          <p:nvPr>
            <p:ph type="title"/>
          </p:nvPr>
        </p:nvSpPr>
        <p:spPr/>
        <p:txBody>
          <a:bodyPr/>
          <a:lstStyle/>
          <a:p>
            <a:r>
              <a:rPr lang="en-US" dirty="0"/>
              <a:t>The Life of Joseph (Genesis 37–50)</a:t>
            </a:r>
          </a:p>
        </p:txBody>
      </p:sp>
      <p:sp>
        <p:nvSpPr>
          <p:cNvPr id="3" name="Content Placeholder 2">
            <a:extLst>
              <a:ext uri="{FF2B5EF4-FFF2-40B4-BE49-F238E27FC236}">
                <a16:creationId xmlns:a16="http://schemas.microsoft.com/office/drawing/2014/main" id="{1A96D01B-F181-39A0-8B68-C75BDD675AC5}"/>
              </a:ext>
            </a:extLst>
          </p:cNvPr>
          <p:cNvSpPr>
            <a:spLocks noGrp="1"/>
          </p:cNvSpPr>
          <p:nvPr>
            <p:ph idx="1"/>
          </p:nvPr>
        </p:nvSpPr>
        <p:spPr/>
        <p:txBody>
          <a:bodyPr>
            <a:normAutofit fontScale="92500" lnSpcReduction="10000"/>
          </a:bodyPr>
          <a:lstStyle/>
          <a:p>
            <a:r>
              <a:rPr lang="en-US" dirty="0"/>
              <a:t>Joseph’s Early Life and Betrayal (Genesis 37)</a:t>
            </a:r>
          </a:p>
          <a:p>
            <a:pPr>
              <a:buFont typeface="+mj-lt"/>
              <a:buAutoNum type="arabicPeriod"/>
            </a:pPr>
            <a:r>
              <a:rPr lang="en-US" dirty="0"/>
              <a:t>Joseph, the Favored Son (Genesis 37:1-4)</a:t>
            </a:r>
          </a:p>
          <a:p>
            <a:pPr marL="742950" lvl="1" indent="-285750">
              <a:buFont typeface="+mj-lt"/>
              <a:buAutoNum type="arabicPeriod"/>
            </a:pPr>
            <a:r>
              <a:rPr lang="en-US" dirty="0"/>
              <a:t>Joseph is Jacob’s favorite son, receiving a special coat of many colors.</a:t>
            </a:r>
          </a:p>
          <a:p>
            <a:pPr marL="742950" lvl="1" indent="-285750">
              <a:buFont typeface="+mj-lt"/>
              <a:buAutoNum type="arabicPeriod"/>
            </a:pPr>
            <a:r>
              <a:rPr lang="en-US" dirty="0"/>
              <a:t>His brothers grow jealous and hate him.</a:t>
            </a:r>
          </a:p>
          <a:p>
            <a:pPr>
              <a:buFont typeface="+mj-lt"/>
              <a:buAutoNum type="arabicPeriod"/>
            </a:pPr>
            <a:r>
              <a:rPr lang="en-US" dirty="0"/>
              <a:t>Joseph’s Dreams (Genesis 37:5-11)</a:t>
            </a:r>
          </a:p>
          <a:p>
            <a:pPr marL="742950" lvl="1" indent="-285750">
              <a:buFont typeface="+mj-lt"/>
              <a:buAutoNum type="arabicPeriod"/>
            </a:pPr>
            <a:r>
              <a:rPr lang="en-US" dirty="0"/>
              <a:t>Joseph shares dreams where his family bows to him, increasing their jealousy.</a:t>
            </a:r>
          </a:p>
          <a:p>
            <a:pPr marL="742950" lvl="1" indent="-285750">
              <a:buFont typeface="+mj-lt"/>
              <a:buAutoNum type="arabicPeriod"/>
            </a:pPr>
            <a:r>
              <a:rPr lang="en-US" dirty="0"/>
              <a:t>His brothers and even Jacob rebuke him for his dreams.</a:t>
            </a:r>
          </a:p>
          <a:p>
            <a:pPr>
              <a:buFont typeface="+mj-lt"/>
              <a:buAutoNum type="arabicPeriod"/>
            </a:pPr>
            <a:r>
              <a:rPr lang="en-US" dirty="0"/>
              <a:t>Joseph Sold into Slavery (Genesis 37:12-36)</a:t>
            </a:r>
          </a:p>
          <a:p>
            <a:pPr marL="742950" lvl="1" indent="-285750">
              <a:buFont typeface="+mj-lt"/>
              <a:buAutoNum type="arabicPeriod"/>
            </a:pPr>
            <a:r>
              <a:rPr lang="en-US" dirty="0"/>
              <a:t>His brothers plot to kill him but instead sell him to Ishmaelite traders.</a:t>
            </a:r>
          </a:p>
          <a:p>
            <a:pPr marL="742950" lvl="1" indent="-285750">
              <a:buFont typeface="+mj-lt"/>
              <a:buAutoNum type="arabicPeriod"/>
            </a:pPr>
            <a:r>
              <a:rPr lang="en-US" dirty="0"/>
              <a:t>They deceive Jacob, making him believe Joseph is dead.</a:t>
            </a:r>
          </a:p>
          <a:p>
            <a:pPr marL="742950" lvl="1" indent="-285750">
              <a:buFont typeface="+mj-lt"/>
              <a:buAutoNum type="arabicPeriod"/>
            </a:pPr>
            <a:r>
              <a:rPr lang="en-US" dirty="0"/>
              <a:t>Joseph is taken to Egypt and sold to Potiphar, an officer of Pharaoh.</a:t>
            </a:r>
          </a:p>
          <a:p>
            <a:endParaRPr lang="en-US" dirty="0"/>
          </a:p>
        </p:txBody>
      </p:sp>
    </p:spTree>
    <p:extLst>
      <p:ext uri="{BB962C8B-B14F-4D97-AF65-F5344CB8AC3E}">
        <p14:creationId xmlns:p14="http://schemas.microsoft.com/office/powerpoint/2010/main" val="11498875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7FB6F-BA97-AA9A-7980-5A42C8B671EE}"/>
              </a:ext>
            </a:extLst>
          </p:cNvPr>
          <p:cNvSpPr>
            <a:spLocks noGrp="1"/>
          </p:cNvSpPr>
          <p:nvPr>
            <p:ph type="title"/>
          </p:nvPr>
        </p:nvSpPr>
        <p:spPr/>
        <p:txBody>
          <a:bodyPr>
            <a:normAutofit/>
          </a:bodyPr>
          <a:lstStyle/>
          <a:p>
            <a:r>
              <a:rPr lang="en-US" b="1" dirty="0"/>
              <a:t>Joseph’s Trials and God’s Presence (Genesis 39–41)</a:t>
            </a:r>
            <a:endParaRPr lang="en-US" dirty="0"/>
          </a:p>
        </p:txBody>
      </p:sp>
      <p:sp>
        <p:nvSpPr>
          <p:cNvPr id="3" name="Content Placeholder 2">
            <a:extLst>
              <a:ext uri="{FF2B5EF4-FFF2-40B4-BE49-F238E27FC236}">
                <a16:creationId xmlns:a16="http://schemas.microsoft.com/office/drawing/2014/main" id="{0EF73BA9-C583-4B5A-0F87-F6140AE266A2}"/>
              </a:ext>
            </a:extLst>
          </p:cNvPr>
          <p:cNvSpPr>
            <a:spLocks noGrp="1"/>
          </p:cNvSpPr>
          <p:nvPr>
            <p:ph idx="1"/>
          </p:nvPr>
        </p:nvSpPr>
        <p:spPr/>
        <p:txBody>
          <a:bodyPr>
            <a:normAutofit fontScale="85000" lnSpcReduction="20000"/>
          </a:bodyPr>
          <a:lstStyle/>
          <a:p>
            <a:pPr marL="0" indent="0">
              <a:buNone/>
            </a:pPr>
            <a:r>
              <a:rPr lang="en-US" dirty="0"/>
              <a:t>Joseph in Potiphar’s House (Genesis 39:1-6)</a:t>
            </a:r>
          </a:p>
          <a:p>
            <a:pPr marL="457200" lvl="1" indent="0">
              <a:buNone/>
            </a:pPr>
            <a:r>
              <a:rPr lang="en-US" dirty="0"/>
              <a:t>Joseph prospers in Potiphar’s house because God is with him.</a:t>
            </a:r>
          </a:p>
          <a:p>
            <a:pPr marL="457200" lvl="1" indent="0">
              <a:buNone/>
            </a:pPr>
            <a:r>
              <a:rPr lang="en-US" dirty="0"/>
              <a:t>He is promoted to oversee Potiphar’s household.</a:t>
            </a:r>
          </a:p>
          <a:p>
            <a:pPr marL="0" indent="0">
              <a:buNone/>
            </a:pPr>
            <a:r>
              <a:rPr lang="en-US" dirty="0"/>
              <a:t>Joseph Falsely Accused and Imprisoned (Genesis 39:7-23)</a:t>
            </a:r>
          </a:p>
          <a:p>
            <a:pPr marL="457200" lvl="1" indent="0">
              <a:buNone/>
            </a:pPr>
            <a:r>
              <a:rPr lang="en-US" dirty="0"/>
              <a:t>Potiphar’s wife falsely accuses Joseph of wrongdoing when he refuses her advances.</a:t>
            </a:r>
          </a:p>
          <a:p>
            <a:pPr marL="457200" lvl="1" indent="0">
              <a:buNone/>
            </a:pPr>
            <a:r>
              <a:rPr lang="en-US" dirty="0"/>
              <a:t>Joseph is thrown into prison, but God continues to bless him.</a:t>
            </a:r>
          </a:p>
          <a:p>
            <a:pPr marL="0" indent="0">
              <a:buNone/>
            </a:pPr>
            <a:r>
              <a:rPr lang="en-US" dirty="0"/>
              <a:t>Joseph Interprets Dreams in Prison (Genesis 40)</a:t>
            </a:r>
          </a:p>
          <a:p>
            <a:pPr marL="457200" lvl="1" indent="0">
              <a:buNone/>
            </a:pPr>
            <a:r>
              <a:rPr lang="en-US" dirty="0"/>
              <a:t>Joseph interprets dreams for Pharaoh’s cupbearer and baker.</a:t>
            </a:r>
          </a:p>
          <a:p>
            <a:pPr marL="457200" lvl="1" indent="0">
              <a:buNone/>
            </a:pPr>
            <a:r>
              <a:rPr lang="en-US" dirty="0"/>
              <a:t>The cupbearer is restored but forgets Joseph’s plea for help.</a:t>
            </a:r>
          </a:p>
          <a:p>
            <a:pPr marL="0" indent="0">
              <a:buNone/>
            </a:pPr>
            <a:r>
              <a:rPr lang="en-US" dirty="0"/>
              <a:t>Joseph Interprets Pharaoh’s Dreams (Genesis 41)</a:t>
            </a:r>
          </a:p>
          <a:p>
            <a:pPr marL="457200" lvl="1" indent="0">
              <a:buNone/>
            </a:pPr>
            <a:r>
              <a:rPr lang="en-US" dirty="0"/>
              <a:t>Pharaoh has dreams of seven fat and seven lean cows, as well as full and withered grain.</a:t>
            </a:r>
          </a:p>
          <a:p>
            <a:pPr marL="457200" lvl="1" indent="0">
              <a:buNone/>
            </a:pPr>
            <a:r>
              <a:rPr lang="en-US" dirty="0"/>
              <a:t>The cupbearer remembers Joseph, who interprets the dreams as seven years of abundance followed by seven years of famine.</a:t>
            </a:r>
          </a:p>
          <a:p>
            <a:pPr marL="457200" lvl="1" indent="0">
              <a:buNone/>
            </a:pPr>
            <a:r>
              <a:rPr lang="en-US" dirty="0"/>
              <a:t>Pharaoh appoints Joseph as ruler over Egypt, second only to him.</a:t>
            </a:r>
          </a:p>
          <a:p>
            <a:endParaRPr lang="en-US" dirty="0"/>
          </a:p>
        </p:txBody>
      </p:sp>
    </p:spTree>
    <p:extLst>
      <p:ext uri="{BB962C8B-B14F-4D97-AF65-F5344CB8AC3E}">
        <p14:creationId xmlns:p14="http://schemas.microsoft.com/office/powerpoint/2010/main" val="22228270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CDDB0-EC2C-56FC-3B25-C74766D305C9}"/>
              </a:ext>
            </a:extLst>
          </p:cNvPr>
          <p:cNvSpPr>
            <a:spLocks noGrp="1"/>
          </p:cNvSpPr>
          <p:nvPr>
            <p:ph type="title"/>
          </p:nvPr>
        </p:nvSpPr>
        <p:spPr/>
        <p:txBody>
          <a:bodyPr>
            <a:normAutofit/>
          </a:bodyPr>
          <a:lstStyle/>
          <a:p>
            <a:r>
              <a:rPr lang="en-US" b="1" dirty="0"/>
              <a:t>Joseph’s Reconciliation with His Brothers (Genesis 42–45)</a:t>
            </a:r>
            <a:endParaRPr lang="en-US" dirty="0"/>
          </a:p>
        </p:txBody>
      </p:sp>
      <p:sp>
        <p:nvSpPr>
          <p:cNvPr id="3" name="Content Placeholder 2">
            <a:extLst>
              <a:ext uri="{FF2B5EF4-FFF2-40B4-BE49-F238E27FC236}">
                <a16:creationId xmlns:a16="http://schemas.microsoft.com/office/drawing/2014/main" id="{45ED3E43-B69C-6DD4-F732-DD1C009B276B}"/>
              </a:ext>
            </a:extLst>
          </p:cNvPr>
          <p:cNvSpPr>
            <a:spLocks noGrp="1"/>
          </p:cNvSpPr>
          <p:nvPr>
            <p:ph idx="1"/>
          </p:nvPr>
        </p:nvSpPr>
        <p:spPr/>
        <p:txBody>
          <a:bodyPr>
            <a:normAutofit fontScale="92500" lnSpcReduction="20000"/>
          </a:bodyPr>
          <a:lstStyle/>
          <a:p>
            <a:pPr marL="0" indent="0">
              <a:buNone/>
            </a:pPr>
            <a:r>
              <a:rPr lang="en-US" dirty="0"/>
              <a:t>Joseph’s Brothers Come to Egypt for Grain (Genesis 42)</a:t>
            </a:r>
          </a:p>
          <a:p>
            <a:pPr marL="457200" lvl="1" indent="0">
              <a:buNone/>
            </a:pPr>
            <a:r>
              <a:rPr lang="en-US" dirty="0"/>
              <a:t>Due to famine, Jacob sends his sons to Egypt.</a:t>
            </a:r>
          </a:p>
          <a:p>
            <a:pPr marL="457200" lvl="1" indent="0">
              <a:buNone/>
            </a:pPr>
            <a:r>
              <a:rPr lang="en-US" dirty="0"/>
              <a:t>Joseph recognizes them but does not reveal his identity.</a:t>
            </a:r>
          </a:p>
          <a:p>
            <a:pPr marL="457200" lvl="1" indent="0">
              <a:buNone/>
            </a:pPr>
            <a:r>
              <a:rPr lang="en-US" dirty="0"/>
              <a:t>He tests them by keeping Simeon and demanding they bring Benjamin.</a:t>
            </a:r>
          </a:p>
          <a:p>
            <a:pPr marL="0" indent="0">
              <a:buNone/>
            </a:pPr>
            <a:r>
              <a:rPr lang="en-US" dirty="0"/>
              <a:t>The Brothers Return with Benjamin (Genesis 43–44)</a:t>
            </a:r>
          </a:p>
          <a:p>
            <a:pPr marL="457200" lvl="1" indent="0">
              <a:buNone/>
            </a:pPr>
            <a:r>
              <a:rPr lang="en-US" dirty="0"/>
              <a:t>Jacob reluctantly allows Benjamin to go to Egypt.</a:t>
            </a:r>
          </a:p>
          <a:p>
            <a:pPr marL="457200" lvl="1" indent="0">
              <a:buNone/>
            </a:pPr>
            <a:r>
              <a:rPr lang="en-US" dirty="0"/>
              <a:t>Joseph hosts a feast for his brothers.</a:t>
            </a:r>
          </a:p>
          <a:p>
            <a:pPr marL="457200" lvl="1" indent="0">
              <a:buNone/>
            </a:pPr>
            <a:r>
              <a:rPr lang="en-US" dirty="0"/>
              <a:t>He tests them again by placing his silver cup in Benjamin’s sack.</a:t>
            </a:r>
          </a:p>
          <a:p>
            <a:pPr marL="0" indent="0">
              <a:buNone/>
            </a:pPr>
            <a:r>
              <a:rPr lang="en-US" dirty="0"/>
              <a:t>Joseph Reveals His Identity (Genesis 45)</a:t>
            </a:r>
          </a:p>
          <a:p>
            <a:pPr>
              <a:buFont typeface="Arial" panose="020B0604020202020204" pitchFamily="34" charset="0"/>
              <a:buChar char="•"/>
            </a:pPr>
            <a:r>
              <a:rPr lang="en-US" dirty="0"/>
              <a:t>Joseph is overwhelmed with emotion and reveals himself.</a:t>
            </a:r>
          </a:p>
          <a:p>
            <a:pPr>
              <a:buFont typeface="Arial" panose="020B0604020202020204" pitchFamily="34" charset="0"/>
              <a:buChar char="•"/>
            </a:pPr>
            <a:r>
              <a:rPr lang="en-US" dirty="0"/>
              <a:t>He reassures his brothers that God used their actions for good.</a:t>
            </a:r>
          </a:p>
          <a:p>
            <a:pPr>
              <a:buFont typeface="Arial" panose="020B0604020202020204" pitchFamily="34" charset="0"/>
              <a:buChar char="•"/>
            </a:pPr>
            <a:r>
              <a:rPr lang="en-US" dirty="0"/>
              <a:t>He invites them to bring Jacob and their families to Egypt.</a:t>
            </a:r>
          </a:p>
          <a:p>
            <a:endParaRPr lang="en-US" dirty="0"/>
          </a:p>
        </p:txBody>
      </p:sp>
    </p:spTree>
    <p:extLst>
      <p:ext uri="{BB962C8B-B14F-4D97-AF65-F5344CB8AC3E}">
        <p14:creationId xmlns:p14="http://schemas.microsoft.com/office/powerpoint/2010/main" val="30904734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25222-6F60-4B5A-9901-4A2DB87ECAE2}"/>
              </a:ext>
            </a:extLst>
          </p:cNvPr>
          <p:cNvSpPr>
            <a:spLocks noGrp="1"/>
          </p:cNvSpPr>
          <p:nvPr>
            <p:ph type="title"/>
          </p:nvPr>
        </p:nvSpPr>
        <p:spPr/>
        <p:txBody>
          <a:bodyPr>
            <a:normAutofit/>
          </a:bodyPr>
          <a:lstStyle/>
          <a:p>
            <a:r>
              <a:rPr lang="en-US" b="1" dirty="0"/>
              <a:t>Jacob’s Journey to Egypt and Blessings (Genesis 46–49)</a:t>
            </a:r>
            <a:endParaRPr lang="en-US" dirty="0"/>
          </a:p>
        </p:txBody>
      </p:sp>
      <p:sp>
        <p:nvSpPr>
          <p:cNvPr id="3" name="Content Placeholder 2">
            <a:extLst>
              <a:ext uri="{FF2B5EF4-FFF2-40B4-BE49-F238E27FC236}">
                <a16:creationId xmlns:a16="http://schemas.microsoft.com/office/drawing/2014/main" id="{E4988394-1333-1321-2490-ADBDA830092F}"/>
              </a:ext>
            </a:extLst>
          </p:cNvPr>
          <p:cNvSpPr>
            <a:spLocks noGrp="1"/>
          </p:cNvSpPr>
          <p:nvPr>
            <p:ph idx="1"/>
          </p:nvPr>
        </p:nvSpPr>
        <p:spPr/>
        <p:txBody>
          <a:bodyPr>
            <a:normAutofit fontScale="92500" lnSpcReduction="20000"/>
          </a:bodyPr>
          <a:lstStyle/>
          <a:p>
            <a:pPr marL="0" indent="0">
              <a:buNone/>
            </a:pPr>
            <a:r>
              <a:rPr lang="en-US" b="1" dirty="0"/>
              <a:t>Jacob Moves to Egypt (Genesis 46)</a:t>
            </a:r>
            <a:endParaRPr lang="en-US" dirty="0"/>
          </a:p>
          <a:p>
            <a:pPr>
              <a:buFont typeface="Arial" panose="020B0604020202020204" pitchFamily="34" charset="0"/>
              <a:buChar char="•"/>
            </a:pPr>
            <a:r>
              <a:rPr lang="en-US" dirty="0"/>
              <a:t>God reassures Jacob that He will make his family a great nation in Egypt.</a:t>
            </a:r>
          </a:p>
          <a:p>
            <a:pPr>
              <a:buFont typeface="Arial" panose="020B0604020202020204" pitchFamily="34" charset="0"/>
              <a:buChar char="•"/>
            </a:pPr>
            <a:r>
              <a:rPr lang="en-US" dirty="0"/>
              <a:t>Jacob and his family move to Egypt and settle in Goshen.</a:t>
            </a:r>
          </a:p>
          <a:p>
            <a:pPr marL="0" indent="0">
              <a:buNone/>
            </a:pPr>
            <a:r>
              <a:rPr lang="en-US" b="1" dirty="0"/>
              <a:t>Joseph’s Leadership and the Famine (Genesis 47)</a:t>
            </a:r>
            <a:endParaRPr lang="en-US" dirty="0"/>
          </a:p>
          <a:p>
            <a:pPr>
              <a:buFont typeface="Arial" panose="020B0604020202020204" pitchFamily="34" charset="0"/>
              <a:buChar char="•"/>
            </a:pPr>
            <a:r>
              <a:rPr lang="en-US" dirty="0"/>
              <a:t>Joseph wisely manages Egypt’s resources during the famine.</a:t>
            </a:r>
          </a:p>
          <a:p>
            <a:pPr>
              <a:buFont typeface="Arial" panose="020B0604020202020204" pitchFamily="34" charset="0"/>
              <a:buChar char="•"/>
            </a:pPr>
            <a:r>
              <a:rPr lang="en-US" dirty="0"/>
              <a:t>The Egyptians sell their land to Pharaoh in exchange for food.</a:t>
            </a:r>
          </a:p>
          <a:p>
            <a:pPr marL="0" indent="0">
              <a:buNone/>
            </a:pPr>
            <a:r>
              <a:rPr lang="en-US" b="1" dirty="0"/>
              <a:t>Jacob Blesses His Sons (Genesis 48–49)</a:t>
            </a:r>
            <a:endParaRPr lang="en-US" dirty="0"/>
          </a:p>
          <a:p>
            <a:pPr>
              <a:buFont typeface="Arial" panose="020B0604020202020204" pitchFamily="34" charset="0"/>
              <a:buChar char="•"/>
            </a:pPr>
            <a:r>
              <a:rPr lang="en-US" dirty="0"/>
              <a:t>Jacob blesses Joseph’s sons, Ephraim and Manasseh.</a:t>
            </a:r>
          </a:p>
          <a:p>
            <a:pPr>
              <a:buFont typeface="Arial" panose="020B0604020202020204" pitchFamily="34" charset="0"/>
              <a:buChar char="•"/>
            </a:pPr>
            <a:r>
              <a:rPr lang="en-US" dirty="0"/>
              <a:t>He prophetically blesses his 12 sons, foretelling the future of the tribes of Israel.</a:t>
            </a:r>
          </a:p>
          <a:p>
            <a:endParaRPr lang="en-US" dirty="0"/>
          </a:p>
        </p:txBody>
      </p:sp>
    </p:spTree>
    <p:extLst>
      <p:ext uri="{BB962C8B-B14F-4D97-AF65-F5344CB8AC3E}">
        <p14:creationId xmlns:p14="http://schemas.microsoft.com/office/powerpoint/2010/main" val="11434205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A7340-04E7-3117-DA59-75DC76B7890C}"/>
              </a:ext>
            </a:extLst>
          </p:cNvPr>
          <p:cNvSpPr>
            <a:spLocks noGrp="1"/>
          </p:cNvSpPr>
          <p:nvPr>
            <p:ph type="title"/>
          </p:nvPr>
        </p:nvSpPr>
        <p:spPr/>
        <p:txBody>
          <a:bodyPr>
            <a:normAutofit/>
          </a:bodyPr>
          <a:lstStyle/>
          <a:p>
            <a:r>
              <a:rPr lang="en-US" b="1" dirty="0"/>
              <a:t>Joseph’s Final Years and God’s Faithfulness (Genesis 50)</a:t>
            </a:r>
            <a:endParaRPr lang="en-US" dirty="0"/>
          </a:p>
        </p:txBody>
      </p:sp>
      <p:sp>
        <p:nvSpPr>
          <p:cNvPr id="3" name="Content Placeholder 2">
            <a:extLst>
              <a:ext uri="{FF2B5EF4-FFF2-40B4-BE49-F238E27FC236}">
                <a16:creationId xmlns:a16="http://schemas.microsoft.com/office/drawing/2014/main" id="{5FE915F8-371F-E013-387E-C2755178A87D}"/>
              </a:ext>
            </a:extLst>
          </p:cNvPr>
          <p:cNvSpPr>
            <a:spLocks noGrp="1"/>
          </p:cNvSpPr>
          <p:nvPr>
            <p:ph idx="1"/>
          </p:nvPr>
        </p:nvSpPr>
        <p:spPr/>
        <p:txBody>
          <a:bodyPr>
            <a:normAutofit fontScale="85000" lnSpcReduction="20000"/>
          </a:bodyPr>
          <a:lstStyle/>
          <a:p>
            <a:pPr marL="0" indent="0">
              <a:buNone/>
            </a:pPr>
            <a:r>
              <a:rPr lang="en-US" dirty="0"/>
              <a:t>Jacob’s Death and Burial (Genesis 50:1-14)</a:t>
            </a:r>
          </a:p>
          <a:p>
            <a:pPr>
              <a:buFont typeface="Arial" panose="020B0604020202020204" pitchFamily="34" charset="0"/>
              <a:buChar char="•"/>
            </a:pPr>
            <a:r>
              <a:rPr lang="en-US" dirty="0"/>
              <a:t>Jacob dies, and Joseph ensures he is buried in Canaan.</a:t>
            </a:r>
          </a:p>
          <a:p>
            <a:pPr>
              <a:buFont typeface="Arial" panose="020B0604020202020204" pitchFamily="34" charset="0"/>
              <a:buChar char="•"/>
            </a:pPr>
            <a:r>
              <a:rPr lang="en-US" dirty="0"/>
              <a:t>The brothers fear Joseph will seek revenge after Jacob’s death.</a:t>
            </a:r>
          </a:p>
          <a:p>
            <a:pPr marL="0" indent="0">
              <a:buNone/>
            </a:pPr>
            <a:r>
              <a:rPr lang="en-US" dirty="0"/>
              <a:t>Joseph’s Forgiveness and God’s Sovereign Plan (Genesis 50:15-21)</a:t>
            </a:r>
          </a:p>
          <a:p>
            <a:pPr>
              <a:buFont typeface="Arial" panose="020B0604020202020204" pitchFamily="34" charset="0"/>
              <a:buChar char="•"/>
            </a:pPr>
            <a:r>
              <a:rPr lang="en-US" dirty="0"/>
              <a:t>Joseph reassures his brothers, saying, "You meant evil against me, but God meant it for good" (Genesis 50:20).</a:t>
            </a:r>
          </a:p>
          <a:p>
            <a:pPr>
              <a:buFont typeface="Arial" panose="020B0604020202020204" pitchFamily="34" charset="0"/>
              <a:buChar char="•"/>
            </a:pPr>
            <a:r>
              <a:rPr lang="en-US" dirty="0"/>
              <a:t>He affirms that God used his suffering to preserve many lives.</a:t>
            </a:r>
          </a:p>
          <a:p>
            <a:pPr marL="0" indent="0">
              <a:buNone/>
            </a:pPr>
            <a:r>
              <a:rPr lang="en-US" dirty="0"/>
              <a:t>Joseph’s Death and Hope for Israel’s Future (Genesis 50:22-26)</a:t>
            </a:r>
          </a:p>
          <a:p>
            <a:pPr>
              <a:buFont typeface="Arial" panose="020B0604020202020204" pitchFamily="34" charset="0"/>
              <a:buChar char="•"/>
            </a:pPr>
            <a:r>
              <a:rPr lang="en-US" dirty="0"/>
              <a:t>Joseph lives to see his great-grandchildren.</a:t>
            </a:r>
          </a:p>
          <a:p>
            <a:pPr>
              <a:buFont typeface="Arial" panose="020B0604020202020204" pitchFamily="34" charset="0"/>
              <a:buChar char="•"/>
            </a:pPr>
            <a:r>
              <a:rPr lang="en-US" dirty="0"/>
              <a:t>Before dying, he prophesies that God will bring Israel out of Egypt.</a:t>
            </a:r>
          </a:p>
          <a:p>
            <a:pPr>
              <a:buFont typeface="Arial" panose="020B0604020202020204" pitchFamily="34" charset="0"/>
              <a:buChar char="•"/>
            </a:pPr>
            <a:r>
              <a:rPr lang="en-US" dirty="0"/>
              <a:t>Joseph requests that his bones be taken to the Promised Land when God delivers Israel.</a:t>
            </a:r>
          </a:p>
          <a:p>
            <a:endParaRPr lang="en-US" dirty="0"/>
          </a:p>
        </p:txBody>
      </p:sp>
    </p:spTree>
    <p:extLst>
      <p:ext uri="{BB962C8B-B14F-4D97-AF65-F5344CB8AC3E}">
        <p14:creationId xmlns:p14="http://schemas.microsoft.com/office/powerpoint/2010/main" val="31636303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62DBF-FA44-A6F4-7E4E-00A91747FAF9}"/>
              </a:ext>
            </a:extLst>
          </p:cNvPr>
          <p:cNvSpPr>
            <a:spLocks noGrp="1"/>
          </p:cNvSpPr>
          <p:nvPr>
            <p:ph type="title"/>
          </p:nvPr>
        </p:nvSpPr>
        <p:spPr/>
        <p:txBody>
          <a:bodyPr/>
          <a:lstStyle/>
          <a:p>
            <a:r>
              <a:rPr lang="en-US" b="1" dirty="0"/>
              <a:t>Creation and Christ as the Creator</a:t>
            </a:r>
            <a:endParaRPr lang="en-US" dirty="0"/>
          </a:p>
        </p:txBody>
      </p:sp>
      <p:sp>
        <p:nvSpPr>
          <p:cNvPr id="3" name="Content Placeholder 2">
            <a:extLst>
              <a:ext uri="{FF2B5EF4-FFF2-40B4-BE49-F238E27FC236}">
                <a16:creationId xmlns:a16="http://schemas.microsoft.com/office/drawing/2014/main" id="{277A0036-08AC-6F6E-62E3-6C39AC47CF0D}"/>
              </a:ext>
            </a:extLst>
          </p:cNvPr>
          <p:cNvSpPr>
            <a:spLocks noGrp="1"/>
          </p:cNvSpPr>
          <p:nvPr>
            <p:ph idx="1"/>
          </p:nvPr>
        </p:nvSpPr>
        <p:spPr/>
        <p:txBody>
          <a:bodyPr/>
          <a:lstStyle/>
          <a:p>
            <a:pPr>
              <a:buFont typeface="Arial" panose="020B0604020202020204" pitchFamily="34" charset="0"/>
              <a:buChar char="•"/>
            </a:pPr>
            <a:r>
              <a:rPr lang="en-US" dirty="0"/>
              <a:t>Genesis 1:1 – "In the beginning, God created the heavens and the earth."</a:t>
            </a:r>
          </a:p>
          <a:p>
            <a:pPr>
              <a:buFont typeface="Arial" panose="020B0604020202020204" pitchFamily="34" charset="0"/>
              <a:buChar char="•"/>
            </a:pPr>
            <a:r>
              <a:rPr lang="en-US" dirty="0"/>
              <a:t>John 1:1-3 – "In the beginning was the Word, and the Word was with God, and the Word was God. Through Him all things were made."</a:t>
            </a:r>
          </a:p>
          <a:p>
            <a:pPr>
              <a:buFont typeface="Arial" panose="020B0604020202020204" pitchFamily="34" charset="0"/>
              <a:buChar char="•"/>
            </a:pPr>
            <a:r>
              <a:rPr lang="en-US" dirty="0"/>
              <a:t>Colossians 1:16-17 – Jesus is the Creator and sustainer of all things, fulfilling the role of God in Genesis.</a:t>
            </a:r>
          </a:p>
          <a:p>
            <a:endParaRPr lang="en-US" dirty="0"/>
          </a:p>
        </p:txBody>
      </p:sp>
    </p:spTree>
    <p:extLst>
      <p:ext uri="{BB962C8B-B14F-4D97-AF65-F5344CB8AC3E}">
        <p14:creationId xmlns:p14="http://schemas.microsoft.com/office/powerpoint/2010/main" val="24399983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666F1-234E-D2B7-C3AB-B32A91577188}"/>
              </a:ext>
            </a:extLst>
          </p:cNvPr>
          <p:cNvSpPr>
            <a:spLocks noGrp="1"/>
          </p:cNvSpPr>
          <p:nvPr>
            <p:ph type="title"/>
          </p:nvPr>
        </p:nvSpPr>
        <p:spPr/>
        <p:txBody>
          <a:bodyPr/>
          <a:lstStyle/>
          <a:p>
            <a:r>
              <a:rPr lang="en-US" b="1" dirty="0"/>
              <a:t>The Fall and Redemption through Christ</a:t>
            </a:r>
            <a:endParaRPr lang="en-US" dirty="0"/>
          </a:p>
        </p:txBody>
      </p:sp>
      <p:sp>
        <p:nvSpPr>
          <p:cNvPr id="3" name="Content Placeholder 2">
            <a:extLst>
              <a:ext uri="{FF2B5EF4-FFF2-40B4-BE49-F238E27FC236}">
                <a16:creationId xmlns:a16="http://schemas.microsoft.com/office/drawing/2014/main" id="{267AC290-E12B-0D1F-3D68-E999D8FEDADF}"/>
              </a:ext>
            </a:extLst>
          </p:cNvPr>
          <p:cNvSpPr>
            <a:spLocks noGrp="1"/>
          </p:cNvSpPr>
          <p:nvPr>
            <p:ph idx="1"/>
          </p:nvPr>
        </p:nvSpPr>
        <p:spPr/>
        <p:txBody>
          <a:bodyPr/>
          <a:lstStyle/>
          <a:p>
            <a:pPr>
              <a:buFont typeface="Arial" panose="020B0604020202020204" pitchFamily="34" charset="0"/>
              <a:buChar char="•"/>
            </a:pPr>
            <a:r>
              <a:rPr lang="en-US" dirty="0"/>
              <a:t>Genesis 3:6-7 – Adam and Eve sin, bringing death and separation from God.</a:t>
            </a:r>
          </a:p>
          <a:p>
            <a:pPr>
              <a:buFont typeface="Arial" panose="020B0604020202020204" pitchFamily="34" charset="0"/>
              <a:buChar char="•"/>
            </a:pPr>
            <a:r>
              <a:rPr lang="en-US" dirty="0"/>
              <a:t>Romans 5:12-19 – Adam’s sin brought death, but Jesus, the "Second Adam," brings life and righteousness.</a:t>
            </a:r>
          </a:p>
          <a:p>
            <a:pPr>
              <a:buFont typeface="Arial" panose="020B0604020202020204" pitchFamily="34" charset="0"/>
              <a:buChar char="•"/>
            </a:pPr>
            <a:r>
              <a:rPr lang="en-US" dirty="0"/>
              <a:t>1 Corinthians 15:22 – "For as in Adam all die, so in Christ all will be made alive."</a:t>
            </a:r>
          </a:p>
          <a:p>
            <a:endParaRPr lang="en-US" dirty="0"/>
          </a:p>
        </p:txBody>
      </p:sp>
    </p:spTree>
    <p:extLst>
      <p:ext uri="{BB962C8B-B14F-4D97-AF65-F5344CB8AC3E}">
        <p14:creationId xmlns:p14="http://schemas.microsoft.com/office/powerpoint/2010/main" val="1376733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DFF01-BDE3-3A7F-B338-400969B57A5A}"/>
              </a:ext>
            </a:extLst>
          </p:cNvPr>
          <p:cNvSpPr>
            <a:spLocks noGrp="1"/>
          </p:cNvSpPr>
          <p:nvPr>
            <p:ph type="title"/>
          </p:nvPr>
        </p:nvSpPr>
        <p:spPr/>
        <p:txBody>
          <a:bodyPr/>
          <a:lstStyle/>
          <a:p>
            <a:r>
              <a:rPr lang="en-US" dirty="0"/>
              <a:t>Themes and Purpose of Genesis</a:t>
            </a:r>
          </a:p>
        </p:txBody>
      </p:sp>
      <p:sp>
        <p:nvSpPr>
          <p:cNvPr id="3" name="Content Placeholder 2">
            <a:extLst>
              <a:ext uri="{FF2B5EF4-FFF2-40B4-BE49-F238E27FC236}">
                <a16:creationId xmlns:a16="http://schemas.microsoft.com/office/drawing/2014/main" id="{FF6D6EC0-ADB8-2117-A24F-087DF22B4725}"/>
              </a:ext>
            </a:extLst>
          </p:cNvPr>
          <p:cNvSpPr>
            <a:spLocks noGrp="1"/>
          </p:cNvSpPr>
          <p:nvPr>
            <p:ph idx="1"/>
          </p:nvPr>
        </p:nvSpPr>
        <p:spPr/>
        <p:txBody>
          <a:bodyPr>
            <a:normAutofit lnSpcReduction="10000"/>
          </a:bodyPr>
          <a:lstStyle/>
          <a:p>
            <a:pPr>
              <a:buFont typeface="+mj-lt"/>
              <a:buAutoNum type="arabicPeriod"/>
            </a:pPr>
            <a:r>
              <a:rPr lang="en-US" dirty="0"/>
              <a:t>God as the Creator – (Genesis 1:1) "In the beginning, God created the heavens and the earth."</a:t>
            </a:r>
          </a:p>
          <a:p>
            <a:pPr>
              <a:buFont typeface="+mj-lt"/>
              <a:buAutoNum type="arabicPeriod"/>
            </a:pPr>
            <a:r>
              <a:rPr lang="en-US" dirty="0"/>
              <a:t>The Fall and Need for Redemption – Sin enters the world (Genesis 3).</a:t>
            </a:r>
          </a:p>
          <a:p>
            <a:pPr>
              <a:buFont typeface="+mj-lt"/>
              <a:buAutoNum type="arabicPeriod"/>
            </a:pPr>
            <a:r>
              <a:rPr lang="en-US" dirty="0"/>
              <a:t>God’s Covenant with Humanity – Through Noah, Abraham, and Jacob.</a:t>
            </a:r>
          </a:p>
          <a:p>
            <a:pPr>
              <a:buFont typeface="+mj-lt"/>
              <a:buAutoNum type="arabicPeriod"/>
            </a:pPr>
            <a:r>
              <a:rPr lang="en-US" dirty="0"/>
              <a:t>The Beginnings of Israel – Abraham’s descendants become God’s chosen people.</a:t>
            </a:r>
          </a:p>
          <a:p>
            <a:pPr>
              <a:buFont typeface="+mj-lt"/>
              <a:buAutoNum type="arabicPeriod"/>
            </a:pPr>
            <a:r>
              <a:rPr lang="en-US" dirty="0"/>
              <a:t>God’s Sovereignty – His plan unfolds despite human sin (e.g., Joseph’s story, Genesis 50:20).</a:t>
            </a:r>
          </a:p>
          <a:p>
            <a:endParaRPr lang="en-US" dirty="0"/>
          </a:p>
        </p:txBody>
      </p:sp>
    </p:spTree>
    <p:extLst>
      <p:ext uri="{BB962C8B-B14F-4D97-AF65-F5344CB8AC3E}">
        <p14:creationId xmlns:p14="http://schemas.microsoft.com/office/powerpoint/2010/main" val="104898358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89796-CC5C-1F0D-3754-06C18B88751B}"/>
              </a:ext>
            </a:extLst>
          </p:cNvPr>
          <p:cNvSpPr>
            <a:spLocks noGrp="1"/>
          </p:cNvSpPr>
          <p:nvPr>
            <p:ph type="title"/>
          </p:nvPr>
        </p:nvSpPr>
        <p:spPr/>
        <p:txBody>
          <a:bodyPr/>
          <a:lstStyle/>
          <a:p>
            <a:r>
              <a:rPr lang="en-US" b="1" dirty="0"/>
              <a:t>The Protoevangelium (First Gospel)</a:t>
            </a:r>
            <a:endParaRPr lang="en-US" dirty="0"/>
          </a:p>
        </p:txBody>
      </p:sp>
      <p:sp>
        <p:nvSpPr>
          <p:cNvPr id="3" name="Content Placeholder 2">
            <a:extLst>
              <a:ext uri="{FF2B5EF4-FFF2-40B4-BE49-F238E27FC236}">
                <a16:creationId xmlns:a16="http://schemas.microsoft.com/office/drawing/2014/main" id="{7B25655C-BDFE-7526-464F-8249EE5F9ECE}"/>
              </a:ext>
            </a:extLst>
          </p:cNvPr>
          <p:cNvSpPr>
            <a:spLocks noGrp="1"/>
          </p:cNvSpPr>
          <p:nvPr>
            <p:ph idx="1"/>
          </p:nvPr>
        </p:nvSpPr>
        <p:spPr/>
        <p:txBody>
          <a:bodyPr/>
          <a:lstStyle/>
          <a:p>
            <a:pPr>
              <a:buFont typeface="Arial" panose="020B0604020202020204" pitchFamily="34" charset="0"/>
              <a:buChar char="•"/>
            </a:pPr>
            <a:r>
              <a:rPr lang="en-US" dirty="0"/>
              <a:t>Genesis 3:15 – God promises that the seed of the woman will crush the serpent’s head.</a:t>
            </a:r>
          </a:p>
          <a:p>
            <a:pPr>
              <a:buFont typeface="Arial" panose="020B0604020202020204" pitchFamily="34" charset="0"/>
              <a:buChar char="•"/>
            </a:pPr>
            <a:r>
              <a:rPr lang="en-US" dirty="0"/>
              <a:t>Galatians 4:4 – Jesus, born of a woman, fulfills this prophecy by defeating Satan.</a:t>
            </a:r>
          </a:p>
          <a:p>
            <a:pPr>
              <a:buFont typeface="Arial" panose="020B0604020202020204" pitchFamily="34" charset="0"/>
              <a:buChar char="•"/>
            </a:pPr>
            <a:r>
              <a:rPr lang="en-US" dirty="0"/>
              <a:t>Revelation 20:10 – The final victory over Satan is secured.</a:t>
            </a:r>
          </a:p>
          <a:p>
            <a:endParaRPr lang="en-US" dirty="0"/>
          </a:p>
        </p:txBody>
      </p:sp>
    </p:spTree>
    <p:extLst>
      <p:ext uri="{BB962C8B-B14F-4D97-AF65-F5344CB8AC3E}">
        <p14:creationId xmlns:p14="http://schemas.microsoft.com/office/powerpoint/2010/main" val="2349771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DCEF0-08A7-F81B-01DB-296CEE594AE7}"/>
              </a:ext>
            </a:extLst>
          </p:cNvPr>
          <p:cNvSpPr>
            <a:spLocks noGrp="1"/>
          </p:cNvSpPr>
          <p:nvPr>
            <p:ph type="title"/>
          </p:nvPr>
        </p:nvSpPr>
        <p:spPr/>
        <p:txBody>
          <a:bodyPr>
            <a:normAutofit/>
          </a:bodyPr>
          <a:lstStyle/>
          <a:p>
            <a:r>
              <a:rPr lang="en-US" b="1" dirty="0"/>
              <a:t>Cain and Abel – True Worship and Christ’s Blood</a:t>
            </a:r>
            <a:endParaRPr lang="en-US" dirty="0"/>
          </a:p>
        </p:txBody>
      </p:sp>
      <p:sp>
        <p:nvSpPr>
          <p:cNvPr id="3" name="Content Placeholder 2">
            <a:extLst>
              <a:ext uri="{FF2B5EF4-FFF2-40B4-BE49-F238E27FC236}">
                <a16:creationId xmlns:a16="http://schemas.microsoft.com/office/drawing/2014/main" id="{BE8D6AC8-B7E0-DDDF-202F-DAD3D09127DC}"/>
              </a:ext>
            </a:extLst>
          </p:cNvPr>
          <p:cNvSpPr>
            <a:spLocks noGrp="1"/>
          </p:cNvSpPr>
          <p:nvPr>
            <p:ph idx="1"/>
          </p:nvPr>
        </p:nvSpPr>
        <p:spPr/>
        <p:txBody>
          <a:bodyPr/>
          <a:lstStyle/>
          <a:p>
            <a:pPr>
              <a:buFont typeface="Arial" panose="020B0604020202020204" pitchFamily="34" charset="0"/>
              <a:buChar char="•"/>
            </a:pPr>
            <a:r>
              <a:rPr lang="en-US" dirty="0"/>
              <a:t>Genesis 4:3-10 – Abel offers a better sacrifice, but Cain's heart is wrong.</a:t>
            </a:r>
          </a:p>
          <a:p>
            <a:pPr>
              <a:buFont typeface="Arial" panose="020B0604020202020204" pitchFamily="34" charset="0"/>
              <a:buChar char="•"/>
            </a:pPr>
            <a:r>
              <a:rPr lang="en-US" dirty="0"/>
              <a:t>Hebrews 11:4 – Abel’s faith is praised.</a:t>
            </a:r>
          </a:p>
          <a:p>
            <a:pPr>
              <a:buFont typeface="Arial" panose="020B0604020202020204" pitchFamily="34" charset="0"/>
              <a:buChar char="•"/>
            </a:pPr>
            <a:r>
              <a:rPr lang="en-US" dirty="0"/>
              <a:t>Hebrews 12:24 – Christ’s blood speaks a better word than Abel’s, offering ultimate atonement.</a:t>
            </a:r>
          </a:p>
          <a:p>
            <a:endParaRPr lang="en-US" dirty="0"/>
          </a:p>
        </p:txBody>
      </p:sp>
    </p:spTree>
    <p:extLst>
      <p:ext uri="{BB962C8B-B14F-4D97-AF65-F5344CB8AC3E}">
        <p14:creationId xmlns:p14="http://schemas.microsoft.com/office/powerpoint/2010/main" val="925255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19BD3-EA83-FBCB-0407-6B1D60E4CC36}"/>
              </a:ext>
            </a:extLst>
          </p:cNvPr>
          <p:cNvSpPr>
            <a:spLocks noGrp="1"/>
          </p:cNvSpPr>
          <p:nvPr>
            <p:ph type="title"/>
          </p:nvPr>
        </p:nvSpPr>
        <p:spPr/>
        <p:txBody>
          <a:bodyPr>
            <a:normAutofit/>
          </a:bodyPr>
          <a:lstStyle/>
          <a:p>
            <a:r>
              <a:rPr lang="en-US" b="1" dirty="0"/>
              <a:t>Noah’s Ark as a Symbol of Salvation in Christ</a:t>
            </a:r>
            <a:endParaRPr lang="en-US" dirty="0"/>
          </a:p>
        </p:txBody>
      </p:sp>
      <p:sp>
        <p:nvSpPr>
          <p:cNvPr id="3" name="Content Placeholder 2">
            <a:extLst>
              <a:ext uri="{FF2B5EF4-FFF2-40B4-BE49-F238E27FC236}">
                <a16:creationId xmlns:a16="http://schemas.microsoft.com/office/drawing/2014/main" id="{28FAA8A0-D6E2-81FC-F61A-E46ED1927B69}"/>
              </a:ext>
            </a:extLst>
          </p:cNvPr>
          <p:cNvSpPr>
            <a:spLocks noGrp="1"/>
          </p:cNvSpPr>
          <p:nvPr>
            <p:ph idx="1"/>
          </p:nvPr>
        </p:nvSpPr>
        <p:spPr/>
        <p:txBody>
          <a:bodyPr/>
          <a:lstStyle/>
          <a:p>
            <a:pPr>
              <a:buFont typeface="Arial" panose="020B0604020202020204" pitchFamily="34" charset="0"/>
              <a:buChar char="•"/>
            </a:pPr>
            <a:r>
              <a:rPr lang="en-US" dirty="0"/>
              <a:t>Genesis 6-9 – God saves Noah through the ark.</a:t>
            </a:r>
          </a:p>
          <a:p>
            <a:pPr>
              <a:buFont typeface="Arial" panose="020B0604020202020204" pitchFamily="34" charset="0"/>
              <a:buChar char="•"/>
            </a:pPr>
            <a:r>
              <a:rPr lang="en-US" dirty="0"/>
              <a:t>1 Peter 3:20-21 – The ark is a foreshadowing of baptism and salvation through Christ.</a:t>
            </a:r>
          </a:p>
          <a:p>
            <a:pPr>
              <a:buFont typeface="Arial" panose="020B0604020202020204" pitchFamily="34" charset="0"/>
              <a:buChar char="•"/>
            </a:pPr>
            <a:r>
              <a:rPr lang="en-US" dirty="0"/>
              <a:t>Matthew 24:37-39 – Jesus compares the coming judgment to the days of Noah.</a:t>
            </a:r>
          </a:p>
          <a:p>
            <a:endParaRPr lang="en-US" dirty="0"/>
          </a:p>
        </p:txBody>
      </p:sp>
    </p:spTree>
    <p:extLst>
      <p:ext uri="{BB962C8B-B14F-4D97-AF65-F5344CB8AC3E}">
        <p14:creationId xmlns:p14="http://schemas.microsoft.com/office/powerpoint/2010/main" val="23398288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7571C-2E83-8A22-4F82-35DD82D1F21A}"/>
              </a:ext>
            </a:extLst>
          </p:cNvPr>
          <p:cNvSpPr>
            <a:spLocks noGrp="1"/>
          </p:cNvSpPr>
          <p:nvPr>
            <p:ph type="title"/>
          </p:nvPr>
        </p:nvSpPr>
        <p:spPr/>
        <p:txBody>
          <a:bodyPr/>
          <a:lstStyle/>
          <a:p>
            <a:r>
              <a:rPr lang="en-US" b="1" dirty="0"/>
              <a:t>Abraham’s Faith and the Gospel</a:t>
            </a:r>
            <a:endParaRPr lang="en-US" dirty="0"/>
          </a:p>
        </p:txBody>
      </p:sp>
      <p:sp>
        <p:nvSpPr>
          <p:cNvPr id="3" name="Content Placeholder 2">
            <a:extLst>
              <a:ext uri="{FF2B5EF4-FFF2-40B4-BE49-F238E27FC236}">
                <a16:creationId xmlns:a16="http://schemas.microsoft.com/office/drawing/2014/main" id="{E6BED86E-456F-6C52-AE77-B774431F17F8}"/>
              </a:ext>
            </a:extLst>
          </p:cNvPr>
          <p:cNvSpPr>
            <a:spLocks noGrp="1"/>
          </p:cNvSpPr>
          <p:nvPr>
            <p:ph idx="1"/>
          </p:nvPr>
        </p:nvSpPr>
        <p:spPr/>
        <p:txBody>
          <a:bodyPr/>
          <a:lstStyle/>
          <a:p>
            <a:pPr>
              <a:buFont typeface="Arial" panose="020B0604020202020204" pitchFamily="34" charset="0"/>
              <a:buChar char="•"/>
            </a:pPr>
            <a:r>
              <a:rPr lang="en-US" dirty="0"/>
              <a:t>Genesis 15:6 – "Abraham believed God, and it was counted to him as righteousness."</a:t>
            </a:r>
          </a:p>
          <a:p>
            <a:pPr>
              <a:buFont typeface="Arial" panose="020B0604020202020204" pitchFamily="34" charset="0"/>
              <a:buChar char="•"/>
            </a:pPr>
            <a:r>
              <a:rPr lang="en-US" dirty="0"/>
              <a:t>Romans 4:3-5 – Paul uses Abraham as an example of salvation by faith, not works.</a:t>
            </a:r>
          </a:p>
          <a:p>
            <a:pPr>
              <a:buFont typeface="Arial" panose="020B0604020202020204" pitchFamily="34" charset="0"/>
              <a:buChar char="•"/>
            </a:pPr>
            <a:r>
              <a:rPr lang="en-US" dirty="0"/>
              <a:t>Galatians 3:6-9 – All believers in Christ are spiritual descendants of Abraham.</a:t>
            </a:r>
          </a:p>
          <a:p>
            <a:endParaRPr lang="en-US" dirty="0"/>
          </a:p>
        </p:txBody>
      </p:sp>
    </p:spTree>
    <p:extLst>
      <p:ext uri="{BB962C8B-B14F-4D97-AF65-F5344CB8AC3E}">
        <p14:creationId xmlns:p14="http://schemas.microsoft.com/office/powerpoint/2010/main" val="41924327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A4CC-3007-BD26-9FB5-8B6B22595DB8}"/>
              </a:ext>
            </a:extLst>
          </p:cNvPr>
          <p:cNvSpPr>
            <a:spLocks noGrp="1"/>
          </p:cNvSpPr>
          <p:nvPr>
            <p:ph type="title"/>
          </p:nvPr>
        </p:nvSpPr>
        <p:spPr/>
        <p:txBody>
          <a:bodyPr/>
          <a:lstStyle/>
          <a:p>
            <a:r>
              <a:rPr lang="en-US" b="1" dirty="0"/>
              <a:t>Melchizedek as a Type of Christ</a:t>
            </a:r>
            <a:endParaRPr lang="en-US" dirty="0"/>
          </a:p>
        </p:txBody>
      </p:sp>
      <p:sp>
        <p:nvSpPr>
          <p:cNvPr id="3" name="Content Placeholder 2">
            <a:extLst>
              <a:ext uri="{FF2B5EF4-FFF2-40B4-BE49-F238E27FC236}">
                <a16:creationId xmlns:a16="http://schemas.microsoft.com/office/drawing/2014/main" id="{F33D62DD-30AC-7510-C977-3145E08E4CFA}"/>
              </a:ext>
            </a:extLst>
          </p:cNvPr>
          <p:cNvSpPr>
            <a:spLocks noGrp="1"/>
          </p:cNvSpPr>
          <p:nvPr>
            <p:ph idx="1"/>
          </p:nvPr>
        </p:nvSpPr>
        <p:spPr/>
        <p:txBody>
          <a:bodyPr/>
          <a:lstStyle/>
          <a:p>
            <a:pPr>
              <a:buFont typeface="Arial" panose="020B0604020202020204" pitchFamily="34" charset="0"/>
              <a:buChar char="•"/>
            </a:pPr>
            <a:r>
              <a:rPr lang="en-US" dirty="0"/>
              <a:t>Genesis 14:18-20 – Melchizedek, a priest-king, blesses Abraham.</a:t>
            </a:r>
          </a:p>
          <a:p>
            <a:pPr>
              <a:buFont typeface="Arial" panose="020B0604020202020204" pitchFamily="34" charset="0"/>
              <a:buChar char="•"/>
            </a:pPr>
            <a:r>
              <a:rPr lang="en-US" dirty="0"/>
              <a:t>Hebrews 7:1-3 – Jesus is a priest in the order of Melchizedek, representing an eternal priesthood</a:t>
            </a:r>
          </a:p>
          <a:p>
            <a:endParaRPr lang="en-US" dirty="0"/>
          </a:p>
        </p:txBody>
      </p:sp>
    </p:spTree>
    <p:extLst>
      <p:ext uri="{BB962C8B-B14F-4D97-AF65-F5344CB8AC3E}">
        <p14:creationId xmlns:p14="http://schemas.microsoft.com/office/powerpoint/2010/main" val="40591778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8D39D-5759-4367-78F5-E079C228A8C2}"/>
              </a:ext>
            </a:extLst>
          </p:cNvPr>
          <p:cNvSpPr>
            <a:spLocks noGrp="1"/>
          </p:cNvSpPr>
          <p:nvPr>
            <p:ph type="title"/>
          </p:nvPr>
        </p:nvSpPr>
        <p:spPr/>
        <p:txBody>
          <a:bodyPr>
            <a:normAutofit/>
          </a:bodyPr>
          <a:lstStyle/>
          <a:p>
            <a:r>
              <a:rPr lang="en-US" b="1" dirty="0"/>
              <a:t>The Sacrifice of Isaac as a Foreshadowing of Christ</a:t>
            </a:r>
            <a:endParaRPr lang="en-US" dirty="0"/>
          </a:p>
        </p:txBody>
      </p:sp>
      <p:sp>
        <p:nvSpPr>
          <p:cNvPr id="3" name="Content Placeholder 2">
            <a:extLst>
              <a:ext uri="{FF2B5EF4-FFF2-40B4-BE49-F238E27FC236}">
                <a16:creationId xmlns:a16="http://schemas.microsoft.com/office/drawing/2014/main" id="{A634A5AB-E0E4-7B77-CFB0-3973FC083E70}"/>
              </a:ext>
            </a:extLst>
          </p:cNvPr>
          <p:cNvSpPr>
            <a:spLocks noGrp="1"/>
          </p:cNvSpPr>
          <p:nvPr>
            <p:ph idx="1"/>
          </p:nvPr>
        </p:nvSpPr>
        <p:spPr/>
        <p:txBody>
          <a:bodyPr/>
          <a:lstStyle/>
          <a:p>
            <a:pPr>
              <a:buFont typeface="Arial" panose="020B0604020202020204" pitchFamily="34" charset="0"/>
              <a:buChar char="•"/>
            </a:pPr>
            <a:r>
              <a:rPr lang="en-US" dirty="0"/>
              <a:t>Genesis 22:1-14 – Abraham is asked to sacrifice Isaac, but God provides a ram.</a:t>
            </a:r>
          </a:p>
          <a:p>
            <a:pPr>
              <a:buFont typeface="Arial" panose="020B0604020202020204" pitchFamily="34" charset="0"/>
              <a:buChar char="•"/>
            </a:pPr>
            <a:r>
              <a:rPr lang="en-US" dirty="0"/>
              <a:t>John 3:16 – God provides His only Son, Jesus, as the ultimate sacrifice.</a:t>
            </a:r>
          </a:p>
          <a:p>
            <a:pPr>
              <a:buFont typeface="Arial" panose="020B0604020202020204" pitchFamily="34" charset="0"/>
              <a:buChar char="•"/>
            </a:pPr>
            <a:r>
              <a:rPr lang="en-US" dirty="0"/>
              <a:t>Hebrews 11:17-19 – Abraham’s willingness to sacrifice Isaac is a picture of resurrection faith.</a:t>
            </a:r>
          </a:p>
          <a:p>
            <a:endParaRPr lang="en-US" dirty="0"/>
          </a:p>
        </p:txBody>
      </p:sp>
    </p:spTree>
    <p:extLst>
      <p:ext uri="{BB962C8B-B14F-4D97-AF65-F5344CB8AC3E}">
        <p14:creationId xmlns:p14="http://schemas.microsoft.com/office/powerpoint/2010/main" val="23935993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59CF5-416B-3A00-09AF-E46DD1E86C8D}"/>
              </a:ext>
            </a:extLst>
          </p:cNvPr>
          <p:cNvSpPr>
            <a:spLocks noGrp="1"/>
          </p:cNvSpPr>
          <p:nvPr>
            <p:ph type="title"/>
          </p:nvPr>
        </p:nvSpPr>
        <p:spPr/>
        <p:txBody>
          <a:bodyPr>
            <a:normAutofit/>
          </a:bodyPr>
          <a:lstStyle/>
          <a:p>
            <a:r>
              <a:rPr lang="en-US" b="1" dirty="0"/>
              <a:t>Jacob’s Ladder and Jesus as the Bridge to Heaven</a:t>
            </a:r>
            <a:endParaRPr lang="en-US" dirty="0"/>
          </a:p>
        </p:txBody>
      </p:sp>
      <p:sp>
        <p:nvSpPr>
          <p:cNvPr id="3" name="Content Placeholder 2">
            <a:extLst>
              <a:ext uri="{FF2B5EF4-FFF2-40B4-BE49-F238E27FC236}">
                <a16:creationId xmlns:a16="http://schemas.microsoft.com/office/drawing/2014/main" id="{A9757EAA-5EB6-DF73-E610-89B55FF61F90}"/>
              </a:ext>
            </a:extLst>
          </p:cNvPr>
          <p:cNvSpPr>
            <a:spLocks noGrp="1"/>
          </p:cNvSpPr>
          <p:nvPr>
            <p:ph idx="1"/>
          </p:nvPr>
        </p:nvSpPr>
        <p:spPr/>
        <p:txBody>
          <a:bodyPr/>
          <a:lstStyle/>
          <a:p>
            <a:pPr>
              <a:buFont typeface="Arial" panose="020B0604020202020204" pitchFamily="34" charset="0"/>
              <a:buChar char="•"/>
            </a:pPr>
            <a:r>
              <a:rPr lang="en-US" dirty="0"/>
              <a:t>Genesis 28:12 – Jacob dreams of a ladder reaching heaven.</a:t>
            </a:r>
          </a:p>
          <a:p>
            <a:pPr>
              <a:buFont typeface="Arial" panose="020B0604020202020204" pitchFamily="34" charset="0"/>
              <a:buChar char="•"/>
            </a:pPr>
            <a:r>
              <a:rPr lang="en-US" dirty="0"/>
              <a:t>John 1:51 – Jesus refers to Himself as the true bridge between heaven and earth.</a:t>
            </a:r>
          </a:p>
          <a:p>
            <a:endParaRPr lang="en-US" dirty="0"/>
          </a:p>
        </p:txBody>
      </p:sp>
    </p:spTree>
    <p:extLst>
      <p:ext uri="{BB962C8B-B14F-4D97-AF65-F5344CB8AC3E}">
        <p14:creationId xmlns:p14="http://schemas.microsoft.com/office/powerpoint/2010/main" val="13226861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7921A-5DBA-7F07-66D6-B7EB505EBE39}"/>
              </a:ext>
            </a:extLst>
          </p:cNvPr>
          <p:cNvSpPr>
            <a:spLocks noGrp="1"/>
          </p:cNvSpPr>
          <p:nvPr>
            <p:ph type="title"/>
          </p:nvPr>
        </p:nvSpPr>
        <p:spPr/>
        <p:txBody>
          <a:bodyPr/>
          <a:lstStyle/>
          <a:p>
            <a:r>
              <a:rPr lang="en-US" b="1" dirty="0"/>
              <a:t>Joseph as a Type of Christ</a:t>
            </a:r>
            <a:endParaRPr lang="en-US" dirty="0"/>
          </a:p>
        </p:txBody>
      </p:sp>
      <p:sp>
        <p:nvSpPr>
          <p:cNvPr id="3" name="Content Placeholder 2">
            <a:extLst>
              <a:ext uri="{FF2B5EF4-FFF2-40B4-BE49-F238E27FC236}">
                <a16:creationId xmlns:a16="http://schemas.microsoft.com/office/drawing/2014/main" id="{23D5F9DF-F967-4752-5865-42A5223B364C}"/>
              </a:ext>
            </a:extLst>
          </p:cNvPr>
          <p:cNvSpPr>
            <a:spLocks noGrp="1"/>
          </p:cNvSpPr>
          <p:nvPr>
            <p:ph idx="1"/>
          </p:nvPr>
        </p:nvSpPr>
        <p:spPr/>
        <p:txBody>
          <a:bodyPr/>
          <a:lstStyle/>
          <a:p>
            <a:pPr>
              <a:buFont typeface="Arial" panose="020B0604020202020204" pitchFamily="34" charset="0"/>
              <a:buChar char="•"/>
            </a:pPr>
            <a:r>
              <a:rPr lang="en-US" dirty="0"/>
              <a:t>Genesis 37-50 – Joseph is betrayed by his brothers, suffers, but later saves many lives.</a:t>
            </a:r>
          </a:p>
          <a:p>
            <a:pPr>
              <a:buFont typeface="Arial" panose="020B0604020202020204" pitchFamily="34" charset="0"/>
              <a:buChar char="•"/>
            </a:pPr>
            <a:r>
              <a:rPr lang="en-US" dirty="0"/>
              <a:t>Acts 7:9-10 – Stephen connects Joseph’s story to God's plan.</a:t>
            </a:r>
          </a:p>
          <a:p>
            <a:pPr>
              <a:buFont typeface="Arial" panose="020B0604020202020204" pitchFamily="34" charset="0"/>
              <a:buChar char="•"/>
            </a:pPr>
            <a:r>
              <a:rPr lang="en-US" dirty="0"/>
              <a:t>Luke 24:26 – Jesus, like Joseph, suffered before being exalted to save many.</a:t>
            </a:r>
          </a:p>
          <a:p>
            <a:endParaRPr lang="en-US" dirty="0"/>
          </a:p>
        </p:txBody>
      </p:sp>
    </p:spTree>
    <p:extLst>
      <p:ext uri="{BB962C8B-B14F-4D97-AF65-F5344CB8AC3E}">
        <p14:creationId xmlns:p14="http://schemas.microsoft.com/office/powerpoint/2010/main" val="13963050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8C449-6FA4-9562-1338-6035EDDE280B}"/>
              </a:ext>
            </a:extLst>
          </p:cNvPr>
          <p:cNvSpPr>
            <a:spLocks noGrp="1"/>
          </p:cNvSpPr>
          <p:nvPr>
            <p:ph type="title"/>
          </p:nvPr>
        </p:nvSpPr>
        <p:spPr/>
        <p:txBody>
          <a:bodyPr/>
          <a:lstStyle/>
          <a:p>
            <a:r>
              <a:rPr lang="en-US" b="1" dirty="0"/>
              <a:t>Judah’s Line and Jesus as the Lion of Judah</a:t>
            </a:r>
            <a:endParaRPr lang="en-US" dirty="0"/>
          </a:p>
        </p:txBody>
      </p:sp>
      <p:sp>
        <p:nvSpPr>
          <p:cNvPr id="3" name="Content Placeholder 2">
            <a:extLst>
              <a:ext uri="{FF2B5EF4-FFF2-40B4-BE49-F238E27FC236}">
                <a16:creationId xmlns:a16="http://schemas.microsoft.com/office/drawing/2014/main" id="{A8F15A55-05BB-9F21-CD0C-C16DA03D8778}"/>
              </a:ext>
            </a:extLst>
          </p:cNvPr>
          <p:cNvSpPr>
            <a:spLocks noGrp="1"/>
          </p:cNvSpPr>
          <p:nvPr>
            <p:ph idx="1"/>
          </p:nvPr>
        </p:nvSpPr>
        <p:spPr/>
        <p:txBody>
          <a:bodyPr/>
          <a:lstStyle/>
          <a:p>
            <a:pPr>
              <a:buFont typeface="Arial" panose="020B0604020202020204" pitchFamily="34" charset="0"/>
              <a:buChar char="•"/>
            </a:pPr>
            <a:r>
              <a:rPr lang="en-US" dirty="0"/>
              <a:t>Genesis 49:10 – The scepter will not depart from Judah.</a:t>
            </a:r>
          </a:p>
          <a:p>
            <a:pPr>
              <a:buFont typeface="Arial" panose="020B0604020202020204" pitchFamily="34" charset="0"/>
              <a:buChar char="•"/>
            </a:pPr>
            <a:r>
              <a:rPr lang="en-US" dirty="0"/>
              <a:t>Revelation 5:5 – Jesus is the Lion of the tribe of Judah, fulfilling the prophecy.</a:t>
            </a:r>
          </a:p>
          <a:p>
            <a:endParaRPr lang="en-US" dirty="0"/>
          </a:p>
        </p:txBody>
      </p:sp>
    </p:spTree>
    <p:extLst>
      <p:ext uri="{BB962C8B-B14F-4D97-AF65-F5344CB8AC3E}">
        <p14:creationId xmlns:p14="http://schemas.microsoft.com/office/powerpoint/2010/main" val="1435915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86666-8448-65B0-CCF9-4609E32AFAD5}"/>
              </a:ext>
            </a:extLst>
          </p:cNvPr>
          <p:cNvSpPr>
            <a:spLocks noGrp="1"/>
          </p:cNvSpPr>
          <p:nvPr>
            <p:ph type="title"/>
          </p:nvPr>
        </p:nvSpPr>
        <p:spPr/>
        <p:txBody>
          <a:bodyPr>
            <a:normAutofit/>
          </a:bodyPr>
          <a:lstStyle/>
          <a:p>
            <a:r>
              <a:rPr lang="en-US" dirty="0"/>
              <a:t>The Creation of Eve and the Church as the Bride of Christ</a:t>
            </a:r>
          </a:p>
        </p:txBody>
      </p:sp>
      <p:sp>
        <p:nvSpPr>
          <p:cNvPr id="3" name="Content Placeholder 2">
            <a:extLst>
              <a:ext uri="{FF2B5EF4-FFF2-40B4-BE49-F238E27FC236}">
                <a16:creationId xmlns:a16="http://schemas.microsoft.com/office/drawing/2014/main" id="{556711E6-F6FE-E44A-D17C-23E214535ABA}"/>
              </a:ext>
            </a:extLst>
          </p:cNvPr>
          <p:cNvSpPr>
            <a:spLocks noGrp="1"/>
          </p:cNvSpPr>
          <p:nvPr>
            <p:ph idx="1"/>
          </p:nvPr>
        </p:nvSpPr>
        <p:spPr/>
        <p:txBody>
          <a:bodyPr/>
          <a:lstStyle/>
          <a:p>
            <a:pPr>
              <a:buFont typeface="Arial" panose="020B0604020202020204" pitchFamily="34" charset="0"/>
              <a:buChar char="•"/>
            </a:pPr>
            <a:r>
              <a:rPr lang="en-US" dirty="0"/>
              <a:t>Genesis 2:21-24 – Eve is formed from Adam’s side, symbolizing marriage.</a:t>
            </a:r>
          </a:p>
          <a:p>
            <a:pPr>
              <a:buFont typeface="Arial" panose="020B0604020202020204" pitchFamily="34" charset="0"/>
              <a:buChar char="•"/>
            </a:pPr>
            <a:r>
              <a:rPr lang="en-US" dirty="0"/>
              <a:t>Ephesians 5:25-32 – The church is the bride of Christ, just as Eve was given to Adam.</a:t>
            </a:r>
          </a:p>
          <a:p>
            <a:endParaRPr lang="en-US" dirty="0"/>
          </a:p>
        </p:txBody>
      </p:sp>
    </p:spTree>
    <p:extLst>
      <p:ext uri="{BB962C8B-B14F-4D97-AF65-F5344CB8AC3E}">
        <p14:creationId xmlns:p14="http://schemas.microsoft.com/office/powerpoint/2010/main" val="2713799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C7FEF-019A-C521-E75A-5451DC1FC41E}"/>
              </a:ext>
            </a:extLst>
          </p:cNvPr>
          <p:cNvSpPr>
            <a:spLocks noGrp="1"/>
          </p:cNvSpPr>
          <p:nvPr>
            <p:ph type="title"/>
          </p:nvPr>
        </p:nvSpPr>
        <p:spPr/>
        <p:txBody>
          <a:bodyPr/>
          <a:lstStyle/>
          <a:p>
            <a:r>
              <a:rPr lang="en-US" b="1" dirty="0"/>
              <a:t>Structure for Genesis</a:t>
            </a:r>
            <a:endParaRPr lang="en-US" dirty="0"/>
          </a:p>
        </p:txBody>
      </p:sp>
      <p:sp>
        <p:nvSpPr>
          <p:cNvPr id="3" name="Content Placeholder 2">
            <a:extLst>
              <a:ext uri="{FF2B5EF4-FFF2-40B4-BE49-F238E27FC236}">
                <a16:creationId xmlns:a16="http://schemas.microsoft.com/office/drawing/2014/main" id="{16FD29F2-1DE8-AFCF-2231-8AE5E4BC99CA}"/>
              </a:ext>
            </a:extLst>
          </p:cNvPr>
          <p:cNvSpPr>
            <a:spLocks noGrp="1"/>
          </p:cNvSpPr>
          <p:nvPr>
            <p:ph idx="1"/>
          </p:nvPr>
        </p:nvSpPr>
        <p:spPr/>
        <p:txBody>
          <a:bodyPr/>
          <a:lstStyle/>
          <a:p>
            <a:r>
              <a:rPr lang="en-US" dirty="0"/>
              <a:t>Genesis can be divided into two main sections:</a:t>
            </a:r>
          </a:p>
          <a:p>
            <a:pPr>
              <a:buFont typeface="+mj-lt"/>
              <a:buAutoNum type="arabicPeriod"/>
            </a:pPr>
            <a:r>
              <a:rPr lang="en-US" dirty="0"/>
              <a:t>Primeval History (Chapters 1–11) – The origins of the world and humanity.</a:t>
            </a:r>
          </a:p>
          <a:p>
            <a:pPr>
              <a:buFont typeface="+mj-lt"/>
              <a:buAutoNum type="arabicPeriod"/>
            </a:pPr>
            <a:r>
              <a:rPr lang="en-US" dirty="0"/>
              <a:t>Patriarchal History (Chapters 12–50) – The history of Israel’s forefathers.</a:t>
            </a:r>
          </a:p>
          <a:p>
            <a:endParaRPr lang="en-US" dirty="0"/>
          </a:p>
        </p:txBody>
      </p:sp>
    </p:spTree>
    <p:extLst>
      <p:ext uri="{BB962C8B-B14F-4D97-AF65-F5344CB8AC3E}">
        <p14:creationId xmlns:p14="http://schemas.microsoft.com/office/powerpoint/2010/main" val="20764511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3EC20-6659-9E71-3FE5-371D5E37C761}"/>
              </a:ext>
            </a:extLst>
          </p:cNvPr>
          <p:cNvSpPr>
            <a:spLocks noGrp="1"/>
          </p:cNvSpPr>
          <p:nvPr>
            <p:ph type="title"/>
          </p:nvPr>
        </p:nvSpPr>
        <p:spPr/>
        <p:txBody>
          <a:bodyPr/>
          <a:lstStyle/>
          <a:p>
            <a:r>
              <a:rPr lang="en-US"/>
              <a:t>Assignment</a:t>
            </a:r>
          </a:p>
        </p:txBody>
      </p:sp>
      <p:sp>
        <p:nvSpPr>
          <p:cNvPr id="3" name="Content Placeholder 2">
            <a:extLst>
              <a:ext uri="{FF2B5EF4-FFF2-40B4-BE49-F238E27FC236}">
                <a16:creationId xmlns:a16="http://schemas.microsoft.com/office/drawing/2014/main" id="{E8B94220-A120-77C1-5254-F28C20A79573}"/>
              </a:ext>
            </a:extLst>
          </p:cNvPr>
          <p:cNvSpPr>
            <a:spLocks noGrp="1"/>
          </p:cNvSpPr>
          <p:nvPr>
            <p:ph idx="1"/>
          </p:nvPr>
        </p:nvSpPr>
        <p:spPr/>
        <p:txBody>
          <a:bodyPr/>
          <a:lstStyle/>
          <a:p>
            <a:r>
              <a:rPr lang="en-US" dirty="0"/>
              <a:t>How does the book of Genesis lay the foundation for key New Testament themes such as creation, sin, redemption, faith, and the coming of Christ?</a:t>
            </a:r>
          </a:p>
        </p:txBody>
      </p:sp>
    </p:spTree>
    <p:extLst>
      <p:ext uri="{BB962C8B-B14F-4D97-AF65-F5344CB8AC3E}">
        <p14:creationId xmlns:p14="http://schemas.microsoft.com/office/powerpoint/2010/main" val="3830361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Arc 16">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FD6709B-5A36-D7CC-A8BE-F40879CF15B2}"/>
              </a:ext>
            </a:extLst>
          </p:cNvPr>
          <p:cNvSpPr>
            <a:spLocks noGrp="1"/>
          </p:cNvSpPr>
          <p:nvPr>
            <p:ph type="title"/>
          </p:nvPr>
        </p:nvSpPr>
        <p:spPr>
          <a:xfrm>
            <a:off x="5894962" y="479493"/>
            <a:ext cx="5458838" cy="1325563"/>
          </a:xfrm>
        </p:spPr>
        <p:txBody>
          <a:bodyPr vert="horz" lIns="91440" tIns="45720" rIns="91440" bIns="45720" rtlCol="0" anchor="ctr">
            <a:normAutofit/>
          </a:bodyPr>
          <a:lstStyle/>
          <a:p>
            <a:r>
              <a:rPr kumimoji="0" lang="en-US" altLang="en-US" b="1" i="0" u="none" strike="noStrike" cap="none" normalizeH="0" baseline="0" dirty="0">
                <a:ln>
                  <a:noFill/>
                </a:ln>
                <a:effectLst/>
              </a:rPr>
              <a:t>Structure for Genesis</a:t>
            </a:r>
            <a:endParaRPr lang="en-US" sz="4400" kern="1200" dirty="0">
              <a:solidFill>
                <a:schemeClr val="tx1"/>
              </a:solidFill>
              <a:latin typeface="+mj-lt"/>
              <a:ea typeface="+mj-ea"/>
              <a:cs typeface="+mj-cs"/>
            </a:endParaRPr>
          </a:p>
        </p:txBody>
      </p:sp>
      <p:sp>
        <p:nvSpPr>
          <p:cNvPr id="18" name="Freeform: Shape 17">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Rectangle 1">
            <a:extLst>
              <a:ext uri="{FF2B5EF4-FFF2-40B4-BE49-F238E27FC236}">
                <a16:creationId xmlns:a16="http://schemas.microsoft.com/office/drawing/2014/main" id="{6A8BDB4D-D078-7997-FC1A-8A669192C615}"/>
              </a:ext>
            </a:extLst>
          </p:cNvPr>
          <p:cNvSpPr>
            <a:spLocks noChangeArrowheads="1"/>
          </p:cNvSpPr>
          <p:nvPr/>
        </p:nvSpPr>
        <p:spPr bwMode="auto">
          <a:xfrm>
            <a:off x="5894962" y="1984443"/>
            <a:ext cx="5458838" cy="419252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i="0" u="none" strike="noStrike" cap="none" normalizeH="0" baseline="0" dirty="0">
                <a:ln>
                  <a:noFill/>
                </a:ln>
                <a:effectLst/>
              </a:rPr>
              <a:t>Genesis can be divided into two main sections:</a:t>
            </a: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i="0" u="none" strike="noStrike" cap="none" normalizeH="0" baseline="0" dirty="0">
                <a:ln>
                  <a:noFill/>
                </a:ln>
                <a:effectLst/>
              </a:rPr>
              <a:t>Primeval History (Chapters 1–11) – The origins of the world and humanity. </a:t>
            </a: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i="0" u="none" strike="noStrike" cap="none" normalizeH="0" baseline="0" dirty="0">
                <a:ln>
                  <a:noFill/>
                </a:ln>
                <a:effectLst/>
              </a:rPr>
              <a:t>Patriarchal History (Chapters 12–50) – The history of Israel’s forefathers. </a:t>
            </a:r>
          </a:p>
          <a:p>
            <a:pPr marL="0" marR="0" lvl="0" indent="-228600" fontAlgn="base">
              <a:lnSpc>
                <a:spcPct val="90000"/>
              </a:lnSpc>
              <a:spcBef>
                <a:spcPct val="0"/>
              </a:spcBef>
              <a:spcAft>
                <a:spcPts val="600"/>
              </a:spcAft>
              <a:buClrTx/>
              <a:buSzTx/>
              <a:buFont typeface="Arial" panose="020B0604020202020204" pitchFamily="34" charset="0"/>
              <a:buChar char="•"/>
              <a:tabLst/>
            </a:pPr>
            <a:endParaRPr kumimoji="0" lang="en-US" altLang="en-US" b="0" i="0" u="none" strike="noStrike" cap="none" normalizeH="0" baseline="0" dirty="0">
              <a:ln>
                <a:noFill/>
              </a:ln>
              <a:effectLst/>
            </a:endParaRPr>
          </a:p>
        </p:txBody>
      </p:sp>
      <p:graphicFrame>
        <p:nvGraphicFramePr>
          <p:cNvPr id="4" name="Content Placeholder 3">
            <a:extLst>
              <a:ext uri="{FF2B5EF4-FFF2-40B4-BE49-F238E27FC236}">
                <a16:creationId xmlns:a16="http://schemas.microsoft.com/office/drawing/2014/main" id="{B62C4B42-9847-D552-259D-1A58B1830252}"/>
              </a:ext>
            </a:extLst>
          </p:cNvPr>
          <p:cNvGraphicFramePr>
            <a:graphicFrameLocks noGrp="1"/>
          </p:cNvGraphicFramePr>
          <p:nvPr>
            <p:ph idx="1"/>
            <p:extLst>
              <p:ext uri="{D42A27DB-BD31-4B8C-83A1-F6EECF244321}">
                <p14:modId xmlns:p14="http://schemas.microsoft.com/office/powerpoint/2010/main" val="187733084"/>
              </p:ext>
            </p:extLst>
          </p:nvPr>
        </p:nvGraphicFramePr>
        <p:xfrm>
          <a:off x="703182" y="612643"/>
          <a:ext cx="4777383" cy="5462972"/>
        </p:xfrm>
        <a:graphic>
          <a:graphicData uri="http://schemas.openxmlformats.org/drawingml/2006/table">
            <a:tbl>
              <a:tblPr/>
              <a:tblGrid>
                <a:gridCol w="1875986">
                  <a:extLst>
                    <a:ext uri="{9D8B030D-6E8A-4147-A177-3AD203B41FA5}">
                      <a16:colId xmlns:a16="http://schemas.microsoft.com/office/drawing/2014/main" val="827967219"/>
                    </a:ext>
                  </a:extLst>
                </a:gridCol>
                <a:gridCol w="1012445">
                  <a:extLst>
                    <a:ext uri="{9D8B030D-6E8A-4147-A177-3AD203B41FA5}">
                      <a16:colId xmlns:a16="http://schemas.microsoft.com/office/drawing/2014/main" val="1740282133"/>
                    </a:ext>
                  </a:extLst>
                </a:gridCol>
                <a:gridCol w="1888952">
                  <a:extLst>
                    <a:ext uri="{9D8B030D-6E8A-4147-A177-3AD203B41FA5}">
                      <a16:colId xmlns:a16="http://schemas.microsoft.com/office/drawing/2014/main" val="3371191712"/>
                    </a:ext>
                  </a:extLst>
                </a:gridCol>
              </a:tblGrid>
              <a:tr h="312560">
                <a:tc>
                  <a:txBody>
                    <a:bodyPr/>
                    <a:lstStyle/>
                    <a:p>
                      <a:r>
                        <a:rPr lang="en-US" sz="1400" b="1"/>
                        <a:t>Section</a:t>
                      </a:r>
                      <a:endParaRPr lang="en-US" sz="1400"/>
                    </a:p>
                  </a:txBody>
                  <a:tcPr marL="71080" marR="71080" marT="35540" marB="35540" anchor="ctr">
                    <a:lnL>
                      <a:noFill/>
                    </a:lnL>
                    <a:lnR>
                      <a:noFill/>
                    </a:lnR>
                    <a:lnT>
                      <a:noFill/>
                    </a:lnT>
                    <a:lnB>
                      <a:noFill/>
                    </a:lnB>
                    <a:noFill/>
                  </a:tcPr>
                </a:tc>
                <a:tc>
                  <a:txBody>
                    <a:bodyPr/>
                    <a:lstStyle/>
                    <a:p>
                      <a:r>
                        <a:rPr lang="en-US" sz="1400" b="1"/>
                        <a:t>Chapters</a:t>
                      </a:r>
                      <a:endParaRPr lang="en-US" sz="1400"/>
                    </a:p>
                  </a:txBody>
                  <a:tcPr marL="71080" marR="71080" marT="35540" marB="35540" anchor="ctr">
                    <a:lnL>
                      <a:noFill/>
                    </a:lnL>
                    <a:lnR>
                      <a:noFill/>
                    </a:lnR>
                    <a:lnT>
                      <a:noFill/>
                    </a:lnT>
                    <a:lnB>
                      <a:noFill/>
                    </a:lnB>
                    <a:noFill/>
                  </a:tcPr>
                </a:tc>
                <a:tc>
                  <a:txBody>
                    <a:bodyPr/>
                    <a:lstStyle/>
                    <a:p>
                      <a:r>
                        <a:rPr lang="en-US" sz="1400" b="1"/>
                        <a:t>Key Themes</a:t>
                      </a:r>
                      <a:endParaRPr lang="en-US" sz="1400"/>
                    </a:p>
                  </a:txBody>
                  <a:tcPr marL="71080" marR="71080" marT="35540" marB="35540" anchor="ctr">
                    <a:lnL>
                      <a:noFill/>
                    </a:lnL>
                    <a:lnR>
                      <a:noFill/>
                    </a:lnR>
                    <a:lnT>
                      <a:noFill/>
                    </a:lnT>
                    <a:lnB>
                      <a:noFill/>
                    </a:lnB>
                    <a:noFill/>
                  </a:tcPr>
                </a:tc>
                <a:extLst>
                  <a:ext uri="{0D108BD9-81ED-4DB2-BD59-A6C34878D82A}">
                    <a16:rowId xmlns:a16="http://schemas.microsoft.com/office/drawing/2014/main" val="3851841977"/>
                  </a:ext>
                </a:extLst>
              </a:tr>
              <a:tr h="735773">
                <a:tc>
                  <a:txBody>
                    <a:bodyPr/>
                    <a:lstStyle/>
                    <a:p>
                      <a:r>
                        <a:rPr lang="en-US" sz="1400" b="1"/>
                        <a:t>Creation</a:t>
                      </a:r>
                      <a:endParaRPr lang="en-US" sz="1400"/>
                    </a:p>
                  </a:txBody>
                  <a:tcPr marL="71080" marR="71080" marT="35540" marB="35540" anchor="ctr">
                    <a:lnL>
                      <a:noFill/>
                    </a:lnL>
                    <a:lnR>
                      <a:noFill/>
                    </a:lnR>
                    <a:lnT>
                      <a:noFill/>
                    </a:lnT>
                    <a:lnB>
                      <a:noFill/>
                    </a:lnB>
                    <a:noFill/>
                  </a:tcPr>
                </a:tc>
                <a:tc>
                  <a:txBody>
                    <a:bodyPr/>
                    <a:lstStyle/>
                    <a:p>
                      <a:r>
                        <a:rPr lang="en-US" sz="1400"/>
                        <a:t>1–2</a:t>
                      </a:r>
                    </a:p>
                  </a:txBody>
                  <a:tcPr marL="71080" marR="71080" marT="35540" marB="35540" anchor="ctr">
                    <a:lnL>
                      <a:noFill/>
                    </a:lnL>
                    <a:lnR>
                      <a:noFill/>
                    </a:lnR>
                    <a:lnT>
                      <a:noFill/>
                    </a:lnT>
                    <a:lnB>
                      <a:noFill/>
                    </a:lnB>
                    <a:noFill/>
                  </a:tcPr>
                </a:tc>
                <a:tc>
                  <a:txBody>
                    <a:bodyPr/>
                    <a:lstStyle/>
                    <a:p>
                      <a:r>
                        <a:rPr lang="en-US" sz="1400" dirty="0"/>
                        <a:t>God as Creator, humanity in God’s image, stewardship</a:t>
                      </a:r>
                    </a:p>
                  </a:txBody>
                  <a:tcPr marL="71080" marR="71080" marT="35540" marB="35540" anchor="ctr">
                    <a:lnL>
                      <a:noFill/>
                    </a:lnL>
                    <a:lnR>
                      <a:noFill/>
                    </a:lnR>
                    <a:lnT>
                      <a:noFill/>
                    </a:lnT>
                    <a:lnB>
                      <a:noFill/>
                    </a:lnB>
                    <a:noFill/>
                  </a:tcPr>
                </a:tc>
                <a:extLst>
                  <a:ext uri="{0D108BD9-81ED-4DB2-BD59-A6C34878D82A}">
                    <a16:rowId xmlns:a16="http://schemas.microsoft.com/office/drawing/2014/main" val="1705852038"/>
                  </a:ext>
                </a:extLst>
              </a:tr>
              <a:tr h="735773">
                <a:tc>
                  <a:txBody>
                    <a:bodyPr/>
                    <a:lstStyle/>
                    <a:p>
                      <a:r>
                        <a:rPr lang="en-US" sz="1400" b="1"/>
                        <a:t>The Fall and Its Consequences</a:t>
                      </a:r>
                      <a:endParaRPr lang="en-US" sz="1400"/>
                    </a:p>
                  </a:txBody>
                  <a:tcPr marL="71080" marR="71080" marT="35540" marB="35540" anchor="ctr">
                    <a:lnL>
                      <a:noFill/>
                    </a:lnL>
                    <a:lnR>
                      <a:noFill/>
                    </a:lnR>
                    <a:lnT>
                      <a:noFill/>
                    </a:lnT>
                    <a:lnB>
                      <a:noFill/>
                    </a:lnB>
                    <a:noFill/>
                  </a:tcPr>
                </a:tc>
                <a:tc>
                  <a:txBody>
                    <a:bodyPr/>
                    <a:lstStyle/>
                    <a:p>
                      <a:r>
                        <a:rPr lang="en-US" sz="1400"/>
                        <a:t>3–5</a:t>
                      </a:r>
                    </a:p>
                  </a:txBody>
                  <a:tcPr marL="71080" marR="71080" marT="35540" marB="35540" anchor="ctr">
                    <a:lnL>
                      <a:noFill/>
                    </a:lnL>
                    <a:lnR>
                      <a:noFill/>
                    </a:lnR>
                    <a:lnT>
                      <a:noFill/>
                    </a:lnT>
                    <a:lnB>
                      <a:noFill/>
                    </a:lnB>
                    <a:noFill/>
                  </a:tcPr>
                </a:tc>
                <a:tc>
                  <a:txBody>
                    <a:bodyPr/>
                    <a:lstStyle/>
                    <a:p>
                      <a:r>
                        <a:rPr lang="en-US" sz="1400" dirty="0"/>
                        <a:t>Sin, judgment, God’s promise of redemption</a:t>
                      </a:r>
                    </a:p>
                  </a:txBody>
                  <a:tcPr marL="71080" marR="71080" marT="35540" marB="35540" anchor="ctr">
                    <a:lnL>
                      <a:noFill/>
                    </a:lnL>
                    <a:lnR>
                      <a:noFill/>
                    </a:lnR>
                    <a:lnT>
                      <a:noFill/>
                    </a:lnT>
                    <a:lnB>
                      <a:noFill/>
                    </a:lnB>
                    <a:noFill/>
                  </a:tcPr>
                </a:tc>
                <a:extLst>
                  <a:ext uri="{0D108BD9-81ED-4DB2-BD59-A6C34878D82A}">
                    <a16:rowId xmlns:a16="http://schemas.microsoft.com/office/drawing/2014/main" val="738477232"/>
                  </a:ext>
                </a:extLst>
              </a:tr>
              <a:tr h="735773">
                <a:tc>
                  <a:txBody>
                    <a:bodyPr/>
                    <a:lstStyle/>
                    <a:p>
                      <a:r>
                        <a:rPr lang="en-US" sz="1400" b="1"/>
                        <a:t>The Flood and Noah</a:t>
                      </a:r>
                      <a:endParaRPr lang="en-US" sz="1400"/>
                    </a:p>
                  </a:txBody>
                  <a:tcPr marL="71080" marR="71080" marT="35540" marB="35540" anchor="ctr">
                    <a:lnL>
                      <a:noFill/>
                    </a:lnL>
                    <a:lnR>
                      <a:noFill/>
                    </a:lnR>
                    <a:lnT>
                      <a:noFill/>
                    </a:lnT>
                    <a:lnB>
                      <a:noFill/>
                    </a:lnB>
                    <a:noFill/>
                  </a:tcPr>
                </a:tc>
                <a:tc>
                  <a:txBody>
                    <a:bodyPr/>
                    <a:lstStyle/>
                    <a:p>
                      <a:r>
                        <a:rPr lang="en-US" sz="1400"/>
                        <a:t>6–9</a:t>
                      </a:r>
                    </a:p>
                  </a:txBody>
                  <a:tcPr marL="71080" marR="71080" marT="35540" marB="35540" anchor="ctr">
                    <a:lnL>
                      <a:noFill/>
                    </a:lnL>
                    <a:lnR>
                      <a:noFill/>
                    </a:lnR>
                    <a:lnT>
                      <a:noFill/>
                    </a:lnT>
                    <a:lnB>
                      <a:noFill/>
                    </a:lnB>
                    <a:noFill/>
                  </a:tcPr>
                </a:tc>
                <a:tc>
                  <a:txBody>
                    <a:bodyPr/>
                    <a:lstStyle/>
                    <a:p>
                      <a:r>
                        <a:rPr lang="en-US" sz="1400"/>
                        <a:t>God’s judgment, grace, covenant with Noah</a:t>
                      </a:r>
                    </a:p>
                  </a:txBody>
                  <a:tcPr marL="71080" marR="71080" marT="35540" marB="35540" anchor="ctr">
                    <a:lnL>
                      <a:noFill/>
                    </a:lnL>
                    <a:lnR>
                      <a:noFill/>
                    </a:lnR>
                    <a:lnT>
                      <a:noFill/>
                    </a:lnT>
                    <a:lnB>
                      <a:noFill/>
                    </a:lnB>
                    <a:noFill/>
                  </a:tcPr>
                </a:tc>
                <a:extLst>
                  <a:ext uri="{0D108BD9-81ED-4DB2-BD59-A6C34878D82A}">
                    <a16:rowId xmlns:a16="http://schemas.microsoft.com/office/drawing/2014/main" val="304644039"/>
                  </a:ext>
                </a:extLst>
              </a:tr>
              <a:tr h="735773">
                <a:tc>
                  <a:txBody>
                    <a:bodyPr/>
                    <a:lstStyle/>
                    <a:p>
                      <a:r>
                        <a:rPr lang="en-US" sz="1400" b="1"/>
                        <a:t>The Tower of Babel</a:t>
                      </a:r>
                      <a:endParaRPr lang="en-US" sz="1400"/>
                    </a:p>
                  </a:txBody>
                  <a:tcPr marL="71080" marR="71080" marT="35540" marB="35540" anchor="ctr">
                    <a:lnL>
                      <a:noFill/>
                    </a:lnL>
                    <a:lnR>
                      <a:noFill/>
                    </a:lnR>
                    <a:lnT>
                      <a:noFill/>
                    </a:lnT>
                    <a:lnB>
                      <a:noFill/>
                    </a:lnB>
                    <a:noFill/>
                  </a:tcPr>
                </a:tc>
                <a:tc>
                  <a:txBody>
                    <a:bodyPr/>
                    <a:lstStyle/>
                    <a:p>
                      <a:r>
                        <a:rPr lang="en-US" sz="1400"/>
                        <a:t>10–11</a:t>
                      </a:r>
                    </a:p>
                  </a:txBody>
                  <a:tcPr marL="71080" marR="71080" marT="35540" marB="35540" anchor="ctr">
                    <a:lnL>
                      <a:noFill/>
                    </a:lnL>
                    <a:lnR>
                      <a:noFill/>
                    </a:lnR>
                    <a:lnT>
                      <a:noFill/>
                    </a:lnT>
                    <a:lnB>
                      <a:noFill/>
                    </a:lnB>
                    <a:noFill/>
                  </a:tcPr>
                </a:tc>
                <a:tc>
                  <a:txBody>
                    <a:bodyPr/>
                    <a:lstStyle/>
                    <a:p>
                      <a:r>
                        <a:rPr lang="en-US" sz="1400"/>
                        <a:t>Human pride, language division, need for God's plan</a:t>
                      </a:r>
                    </a:p>
                  </a:txBody>
                  <a:tcPr marL="71080" marR="71080" marT="35540" marB="35540" anchor="ctr">
                    <a:lnL>
                      <a:noFill/>
                    </a:lnL>
                    <a:lnR>
                      <a:noFill/>
                    </a:lnR>
                    <a:lnT>
                      <a:noFill/>
                    </a:lnT>
                    <a:lnB>
                      <a:noFill/>
                    </a:lnB>
                    <a:noFill/>
                  </a:tcPr>
                </a:tc>
                <a:extLst>
                  <a:ext uri="{0D108BD9-81ED-4DB2-BD59-A6C34878D82A}">
                    <a16:rowId xmlns:a16="http://schemas.microsoft.com/office/drawing/2014/main" val="292187370"/>
                  </a:ext>
                </a:extLst>
              </a:tr>
              <a:tr h="524167">
                <a:tc>
                  <a:txBody>
                    <a:bodyPr/>
                    <a:lstStyle/>
                    <a:p>
                      <a:r>
                        <a:rPr lang="en-US" sz="1400" b="1"/>
                        <a:t>Call of Abraham</a:t>
                      </a:r>
                      <a:endParaRPr lang="en-US" sz="1400"/>
                    </a:p>
                  </a:txBody>
                  <a:tcPr marL="71080" marR="71080" marT="35540" marB="35540" anchor="ctr">
                    <a:lnL>
                      <a:noFill/>
                    </a:lnL>
                    <a:lnR>
                      <a:noFill/>
                    </a:lnR>
                    <a:lnT>
                      <a:noFill/>
                    </a:lnT>
                    <a:lnB>
                      <a:noFill/>
                    </a:lnB>
                    <a:noFill/>
                  </a:tcPr>
                </a:tc>
                <a:tc>
                  <a:txBody>
                    <a:bodyPr/>
                    <a:lstStyle/>
                    <a:p>
                      <a:r>
                        <a:rPr lang="en-US" sz="1400"/>
                        <a:t>12–25</a:t>
                      </a:r>
                    </a:p>
                  </a:txBody>
                  <a:tcPr marL="71080" marR="71080" marT="35540" marB="35540" anchor="ctr">
                    <a:lnL>
                      <a:noFill/>
                    </a:lnL>
                    <a:lnR>
                      <a:noFill/>
                    </a:lnR>
                    <a:lnT>
                      <a:noFill/>
                    </a:lnT>
                    <a:lnB>
                      <a:noFill/>
                    </a:lnB>
                    <a:noFill/>
                  </a:tcPr>
                </a:tc>
                <a:tc>
                  <a:txBody>
                    <a:bodyPr/>
                    <a:lstStyle/>
                    <a:p>
                      <a:r>
                        <a:rPr lang="en-US" sz="1400"/>
                        <a:t>Faith, covenant, God’s promises</a:t>
                      </a:r>
                    </a:p>
                  </a:txBody>
                  <a:tcPr marL="71080" marR="71080" marT="35540" marB="35540" anchor="ctr">
                    <a:lnL>
                      <a:noFill/>
                    </a:lnL>
                    <a:lnR>
                      <a:noFill/>
                    </a:lnR>
                    <a:lnT>
                      <a:noFill/>
                    </a:lnT>
                    <a:lnB>
                      <a:noFill/>
                    </a:lnB>
                    <a:noFill/>
                  </a:tcPr>
                </a:tc>
                <a:extLst>
                  <a:ext uri="{0D108BD9-81ED-4DB2-BD59-A6C34878D82A}">
                    <a16:rowId xmlns:a16="http://schemas.microsoft.com/office/drawing/2014/main" val="3697697652"/>
                  </a:ext>
                </a:extLst>
              </a:tr>
              <a:tr h="735773">
                <a:tc>
                  <a:txBody>
                    <a:bodyPr/>
                    <a:lstStyle/>
                    <a:p>
                      <a:r>
                        <a:rPr lang="en-US" sz="1400" b="1"/>
                        <a:t>Isaac and Jacob</a:t>
                      </a:r>
                      <a:endParaRPr lang="en-US" sz="1400"/>
                    </a:p>
                  </a:txBody>
                  <a:tcPr marL="71080" marR="71080" marT="35540" marB="35540" anchor="ctr">
                    <a:lnL>
                      <a:noFill/>
                    </a:lnL>
                    <a:lnR>
                      <a:noFill/>
                    </a:lnR>
                    <a:lnT>
                      <a:noFill/>
                    </a:lnT>
                    <a:lnB>
                      <a:noFill/>
                    </a:lnB>
                    <a:noFill/>
                  </a:tcPr>
                </a:tc>
                <a:tc>
                  <a:txBody>
                    <a:bodyPr/>
                    <a:lstStyle/>
                    <a:p>
                      <a:r>
                        <a:rPr lang="en-US" sz="1400"/>
                        <a:t>26–36</a:t>
                      </a:r>
                    </a:p>
                  </a:txBody>
                  <a:tcPr marL="71080" marR="71080" marT="35540" marB="35540" anchor="ctr">
                    <a:lnL>
                      <a:noFill/>
                    </a:lnL>
                    <a:lnR>
                      <a:noFill/>
                    </a:lnR>
                    <a:lnT>
                      <a:noFill/>
                    </a:lnT>
                    <a:lnB>
                      <a:noFill/>
                    </a:lnB>
                    <a:noFill/>
                  </a:tcPr>
                </a:tc>
                <a:tc>
                  <a:txBody>
                    <a:bodyPr/>
                    <a:lstStyle/>
                    <a:p>
                      <a:r>
                        <a:rPr lang="en-US" sz="1400"/>
                        <a:t>God’s faithfulness, struggles of faith, blessings</a:t>
                      </a:r>
                    </a:p>
                  </a:txBody>
                  <a:tcPr marL="71080" marR="71080" marT="35540" marB="35540" anchor="ctr">
                    <a:lnL>
                      <a:noFill/>
                    </a:lnL>
                    <a:lnR>
                      <a:noFill/>
                    </a:lnR>
                    <a:lnT>
                      <a:noFill/>
                    </a:lnT>
                    <a:lnB>
                      <a:noFill/>
                    </a:lnB>
                    <a:noFill/>
                  </a:tcPr>
                </a:tc>
                <a:extLst>
                  <a:ext uri="{0D108BD9-81ED-4DB2-BD59-A6C34878D82A}">
                    <a16:rowId xmlns:a16="http://schemas.microsoft.com/office/drawing/2014/main" val="21367824"/>
                  </a:ext>
                </a:extLst>
              </a:tr>
              <a:tr h="947380">
                <a:tc>
                  <a:txBody>
                    <a:bodyPr/>
                    <a:lstStyle/>
                    <a:p>
                      <a:r>
                        <a:rPr lang="en-US" sz="1400" b="1"/>
                        <a:t>Joseph’s Story</a:t>
                      </a:r>
                      <a:endParaRPr lang="en-US" sz="1400"/>
                    </a:p>
                  </a:txBody>
                  <a:tcPr marL="71080" marR="71080" marT="35540" marB="35540" anchor="ctr">
                    <a:lnL>
                      <a:noFill/>
                    </a:lnL>
                    <a:lnR>
                      <a:noFill/>
                    </a:lnR>
                    <a:lnT>
                      <a:noFill/>
                    </a:lnT>
                    <a:lnB>
                      <a:noFill/>
                    </a:lnB>
                    <a:noFill/>
                  </a:tcPr>
                </a:tc>
                <a:tc>
                  <a:txBody>
                    <a:bodyPr/>
                    <a:lstStyle/>
                    <a:p>
                      <a:r>
                        <a:rPr lang="en-US" sz="1400"/>
                        <a:t>37–50</a:t>
                      </a:r>
                    </a:p>
                  </a:txBody>
                  <a:tcPr marL="71080" marR="71080" marT="35540" marB="35540" anchor="ctr">
                    <a:lnL>
                      <a:noFill/>
                    </a:lnL>
                    <a:lnR>
                      <a:noFill/>
                    </a:lnR>
                    <a:lnT>
                      <a:noFill/>
                    </a:lnT>
                    <a:lnB>
                      <a:noFill/>
                    </a:lnB>
                    <a:noFill/>
                  </a:tcPr>
                </a:tc>
                <a:tc>
                  <a:txBody>
                    <a:bodyPr/>
                    <a:lstStyle/>
                    <a:p>
                      <a:r>
                        <a:rPr lang="en-US" sz="1400" dirty="0"/>
                        <a:t>God’s providence, forgiveness, preparation for Israel’s future</a:t>
                      </a:r>
                    </a:p>
                  </a:txBody>
                  <a:tcPr marL="71080" marR="71080" marT="35540" marB="35540" anchor="ctr">
                    <a:lnL>
                      <a:noFill/>
                    </a:lnL>
                    <a:lnR>
                      <a:noFill/>
                    </a:lnR>
                    <a:lnT>
                      <a:noFill/>
                    </a:lnT>
                    <a:lnB>
                      <a:noFill/>
                    </a:lnB>
                    <a:noFill/>
                  </a:tcPr>
                </a:tc>
                <a:extLst>
                  <a:ext uri="{0D108BD9-81ED-4DB2-BD59-A6C34878D82A}">
                    <a16:rowId xmlns:a16="http://schemas.microsoft.com/office/drawing/2014/main" val="2932207180"/>
                  </a:ext>
                </a:extLst>
              </a:tr>
            </a:tbl>
          </a:graphicData>
        </a:graphic>
      </p:graphicFrame>
    </p:spTree>
    <p:extLst>
      <p:ext uri="{BB962C8B-B14F-4D97-AF65-F5344CB8AC3E}">
        <p14:creationId xmlns:p14="http://schemas.microsoft.com/office/powerpoint/2010/main" val="82906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58A14AF-9FB5-4CC7-BA35-E8E85D3E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BA84AB9-8354-C403-489F-BA2DCFA9CFF4}"/>
              </a:ext>
            </a:extLst>
          </p:cNvPr>
          <p:cNvSpPr>
            <a:spLocks noGrp="1"/>
          </p:cNvSpPr>
          <p:nvPr>
            <p:ph type="title"/>
          </p:nvPr>
        </p:nvSpPr>
        <p:spPr>
          <a:xfrm>
            <a:off x="793662" y="386930"/>
            <a:ext cx="10066122" cy="1298448"/>
          </a:xfrm>
        </p:spPr>
        <p:txBody>
          <a:bodyPr vert="horz" lIns="91440" tIns="45720" rIns="91440" bIns="45720" rtlCol="0" anchor="b">
            <a:normAutofit/>
          </a:bodyPr>
          <a:lstStyle/>
          <a:p>
            <a:r>
              <a:rPr lang="en-US" sz="4800" kern="1200">
                <a:solidFill>
                  <a:schemeClr val="tx1"/>
                </a:solidFill>
                <a:latin typeface="+mj-lt"/>
                <a:ea typeface="+mj-ea"/>
                <a:cs typeface="+mj-cs"/>
              </a:rPr>
              <a:t>Creation (Genesis 1–2)</a:t>
            </a:r>
          </a:p>
        </p:txBody>
      </p:sp>
      <p:sp>
        <p:nvSpPr>
          <p:cNvPr id="12" name="Rectangle 11">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1B431722-EDAC-778B-F4D0-D0249D67AF19}"/>
              </a:ext>
            </a:extLst>
          </p:cNvPr>
          <p:cNvSpPr>
            <a:spLocks noChangeArrowheads="1"/>
          </p:cNvSpPr>
          <p:nvPr/>
        </p:nvSpPr>
        <p:spPr bwMode="auto">
          <a:xfrm>
            <a:off x="793661" y="2599509"/>
            <a:ext cx="4530898" cy="36394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sz="2000" i="0" u="none" strike="noStrike" cap="none" normalizeH="0" baseline="0" dirty="0">
                <a:ln>
                  <a:noFill/>
                </a:ln>
                <a:effectLst/>
              </a:rPr>
              <a:t>Comparing Genesis 1 and 2</a:t>
            </a: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sz="2000" i="0" u="none" strike="noStrike" cap="none" normalizeH="0" baseline="0" dirty="0">
                <a:ln>
                  <a:noFill/>
                </a:ln>
                <a:effectLst/>
              </a:rPr>
              <a:t>B. Discussion: How Creation Shows God’s Order and Purpose</a:t>
            </a: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sz="2000" i="0" u="none" strike="noStrike" cap="none" normalizeH="0" baseline="0" dirty="0">
                <a:ln>
                  <a:noFill/>
                </a:ln>
                <a:effectLst/>
              </a:rPr>
              <a:t>Everything was created in a structured, orderly way (Days 1-6). </a:t>
            </a: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sz="2000" i="0" u="none" strike="noStrike" cap="none" normalizeH="0" baseline="0" dirty="0">
                <a:ln>
                  <a:noFill/>
                </a:ln>
                <a:effectLst/>
              </a:rPr>
              <a:t>Nothing was accidental—God designed everything with purpose (Colossians 1:16). </a:t>
            </a:r>
          </a:p>
          <a:p>
            <a:pPr marL="0" marR="0" lvl="0" indent="-228600" fontAlgn="base">
              <a:lnSpc>
                <a:spcPct val="90000"/>
              </a:lnSpc>
              <a:spcBef>
                <a:spcPct val="0"/>
              </a:spcBef>
              <a:spcAft>
                <a:spcPts val="600"/>
              </a:spcAft>
              <a:buClrTx/>
              <a:buSzTx/>
              <a:buFont typeface="Arial" panose="020B0604020202020204" pitchFamily="34" charset="0"/>
              <a:buChar char="•"/>
              <a:tabLst/>
            </a:pPr>
            <a:r>
              <a:rPr kumimoji="0" lang="en-US" altLang="en-US" sz="2000" i="0" u="none" strike="noStrike" cap="none" normalizeH="0" baseline="0" dirty="0">
                <a:ln>
                  <a:noFill/>
                </a:ln>
                <a:effectLst/>
              </a:rPr>
              <a:t>Creation reflects God’s wisdom and power (Psalm 19:1)</a:t>
            </a:r>
          </a:p>
          <a:p>
            <a:pPr marL="0" marR="0" lvl="0" indent="-228600" fontAlgn="base">
              <a:lnSpc>
                <a:spcPct val="90000"/>
              </a:lnSpc>
              <a:spcBef>
                <a:spcPct val="0"/>
              </a:spcBef>
              <a:spcAft>
                <a:spcPts val="600"/>
              </a:spcAft>
              <a:buClrTx/>
              <a:buSzTx/>
              <a:buFont typeface="Arial" panose="020B0604020202020204" pitchFamily="34" charset="0"/>
              <a:buChar char="•"/>
              <a:tabLst/>
            </a:pPr>
            <a:endParaRPr kumimoji="0" lang="en-US" altLang="en-US" sz="2000" b="0" i="0" u="none" strike="noStrike" cap="none" normalizeH="0" baseline="0" dirty="0">
              <a:ln>
                <a:noFill/>
              </a:ln>
              <a:effectLst/>
            </a:endParaRPr>
          </a:p>
        </p:txBody>
      </p:sp>
      <p:sp>
        <p:nvSpPr>
          <p:cNvPr id="16" name="Rectangle 15">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F6592345-F282-ADB7-DC9A-64BDFF9C5135}"/>
              </a:ext>
            </a:extLst>
          </p:cNvPr>
          <p:cNvGraphicFramePr>
            <a:graphicFrameLocks noGrp="1"/>
          </p:cNvGraphicFramePr>
          <p:nvPr>
            <p:ph idx="1"/>
            <p:extLst>
              <p:ext uri="{D42A27DB-BD31-4B8C-83A1-F6EECF244321}">
                <p14:modId xmlns:p14="http://schemas.microsoft.com/office/powerpoint/2010/main" val="129324445"/>
              </p:ext>
            </p:extLst>
          </p:nvPr>
        </p:nvGraphicFramePr>
        <p:xfrm>
          <a:off x="5911532" y="2713172"/>
          <a:ext cx="5150278" cy="3256410"/>
        </p:xfrm>
        <a:graphic>
          <a:graphicData uri="http://schemas.openxmlformats.org/drawingml/2006/table">
            <a:tbl>
              <a:tblPr/>
              <a:tblGrid>
                <a:gridCol w="2575139">
                  <a:extLst>
                    <a:ext uri="{9D8B030D-6E8A-4147-A177-3AD203B41FA5}">
                      <a16:colId xmlns:a16="http://schemas.microsoft.com/office/drawing/2014/main" val="1733086628"/>
                    </a:ext>
                  </a:extLst>
                </a:gridCol>
                <a:gridCol w="2575139">
                  <a:extLst>
                    <a:ext uri="{9D8B030D-6E8A-4147-A177-3AD203B41FA5}">
                      <a16:colId xmlns:a16="http://schemas.microsoft.com/office/drawing/2014/main" val="4216079691"/>
                    </a:ext>
                  </a:extLst>
                </a:gridCol>
              </a:tblGrid>
              <a:tr h="542735">
                <a:tc>
                  <a:txBody>
                    <a:bodyPr/>
                    <a:lstStyle/>
                    <a:p>
                      <a:r>
                        <a:rPr lang="en-US" sz="1400" b="0"/>
                        <a:t>Genesis 1 (God’s Power &amp; Majesty)</a:t>
                      </a:r>
                    </a:p>
                  </a:txBody>
                  <a:tcPr marL="73343" marR="73343" marT="36671" marB="36671" anchor="ctr">
                    <a:lnL>
                      <a:noFill/>
                    </a:lnL>
                    <a:lnR>
                      <a:noFill/>
                    </a:lnR>
                    <a:lnT>
                      <a:noFill/>
                    </a:lnT>
                    <a:lnB>
                      <a:noFill/>
                    </a:lnB>
                    <a:noFill/>
                  </a:tcPr>
                </a:tc>
                <a:tc>
                  <a:txBody>
                    <a:bodyPr/>
                    <a:lstStyle/>
                    <a:p>
                      <a:r>
                        <a:rPr lang="en-US" sz="1400" b="0"/>
                        <a:t>Genesis 2 (God’s Relational Nature)</a:t>
                      </a:r>
                    </a:p>
                  </a:txBody>
                  <a:tcPr marL="73343" marR="73343" marT="36671" marB="36671" anchor="ctr">
                    <a:lnL>
                      <a:noFill/>
                    </a:lnL>
                    <a:lnR>
                      <a:noFill/>
                    </a:lnR>
                    <a:lnT>
                      <a:noFill/>
                    </a:lnT>
                    <a:lnB>
                      <a:noFill/>
                    </a:lnB>
                    <a:noFill/>
                  </a:tcPr>
                </a:tc>
                <a:extLst>
                  <a:ext uri="{0D108BD9-81ED-4DB2-BD59-A6C34878D82A}">
                    <a16:rowId xmlns:a16="http://schemas.microsoft.com/office/drawing/2014/main" val="3511135799"/>
                  </a:ext>
                </a:extLst>
              </a:tr>
              <a:tr h="542735">
                <a:tc>
                  <a:txBody>
                    <a:bodyPr/>
                    <a:lstStyle/>
                    <a:p>
                      <a:r>
                        <a:rPr lang="en-US" sz="1400" b="0"/>
                        <a:t>God creates by His word (Genesis 1:3)</a:t>
                      </a:r>
                    </a:p>
                  </a:txBody>
                  <a:tcPr marL="73343" marR="73343" marT="36671" marB="36671" anchor="ctr">
                    <a:lnL>
                      <a:noFill/>
                    </a:lnL>
                    <a:lnR>
                      <a:noFill/>
                    </a:lnR>
                    <a:lnT>
                      <a:noFill/>
                    </a:lnT>
                    <a:lnB>
                      <a:noFill/>
                    </a:lnB>
                    <a:noFill/>
                  </a:tcPr>
                </a:tc>
                <a:tc>
                  <a:txBody>
                    <a:bodyPr/>
                    <a:lstStyle/>
                    <a:p>
                      <a:r>
                        <a:rPr lang="en-US" sz="1400" b="0"/>
                        <a:t>God forms man from dust (Genesis 2:7)</a:t>
                      </a:r>
                    </a:p>
                  </a:txBody>
                  <a:tcPr marL="73343" marR="73343" marT="36671" marB="36671" anchor="ctr">
                    <a:lnL>
                      <a:noFill/>
                    </a:lnL>
                    <a:lnR>
                      <a:noFill/>
                    </a:lnR>
                    <a:lnT>
                      <a:noFill/>
                    </a:lnT>
                    <a:lnB>
                      <a:noFill/>
                    </a:lnB>
                    <a:noFill/>
                  </a:tcPr>
                </a:tc>
                <a:extLst>
                  <a:ext uri="{0D108BD9-81ED-4DB2-BD59-A6C34878D82A}">
                    <a16:rowId xmlns:a16="http://schemas.microsoft.com/office/drawing/2014/main" val="3868749999"/>
                  </a:ext>
                </a:extLst>
              </a:tr>
              <a:tr h="542735">
                <a:tc>
                  <a:txBody>
                    <a:bodyPr/>
                    <a:lstStyle/>
                    <a:p>
                      <a:r>
                        <a:rPr lang="en-US" sz="1400" b="0"/>
                        <a:t>Focus on the universe and all creation</a:t>
                      </a:r>
                    </a:p>
                  </a:txBody>
                  <a:tcPr marL="73343" marR="73343" marT="36671" marB="36671" anchor="ctr">
                    <a:lnL>
                      <a:noFill/>
                    </a:lnL>
                    <a:lnR>
                      <a:noFill/>
                    </a:lnR>
                    <a:lnT>
                      <a:noFill/>
                    </a:lnT>
                    <a:lnB>
                      <a:noFill/>
                    </a:lnB>
                    <a:noFill/>
                  </a:tcPr>
                </a:tc>
                <a:tc>
                  <a:txBody>
                    <a:bodyPr/>
                    <a:lstStyle/>
                    <a:p>
                      <a:r>
                        <a:rPr lang="en-US" sz="1400" b="0"/>
                        <a:t>Focus on humanity and relationship</a:t>
                      </a:r>
                    </a:p>
                  </a:txBody>
                  <a:tcPr marL="73343" marR="73343" marT="36671" marB="36671" anchor="ctr">
                    <a:lnL>
                      <a:noFill/>
                    </a:lnL>
                    <a:lnR>
                      <a:noFill/>
                    </a:lnR>
                    <a:lnT>
                      <a:noFill/>
                    </a:lnT>
                    <a:lnB>
                      <a:noFill/>
                    </a:lnB>
                    <a:noFill/>
                  </a:tcPr>
                </a:tc>
                <a:extLst>
                  <a:ext uri="{0D108BD9-81ED-4DB2-BD59-A6C34878D82A}">
                    <a16:rowId xmlns:a16="http://schemas.microsoft.com/office/drawing/2014/main" val="4218867010"/>
                  </a:ext>
                </a:extLst>
              </a:tr>
              <a:tr h="542735">
                <a:tc>
                  <a:txBody>
                    <a:bodyPr/>
                    <a:lstStyle/>
                    <a:p>
                      <a:r>
                        <a:rPr lang="en-US" sz="1400" b="0"/>
                        <a:t>Shows God’s sovereignty and order</a:t>
                      </a:r>
                    </a:p>
                  </a:txBody>
                  <a:tcPr marL="73343" marR="73343" marT="36671" marB="36671" anchor="ctr">
                    <a:lnL>
                      <a:noFill/>
                    </a:lnL>
                    <a:lnR>
                      <a:noFill/>
                    </a:lnR>
                    <a:lnT>
                      <a:noFill/>
                    </a:lnT>
                    <a:lnB>
                      <a:noFill/>
                    </a:lnB>
                    <a:noFill/>
                  </a:tcPr>
                </a:tc>
                <a:tc>
                  <a:txBody>
                    <a:bodyPr/>
                    <a:lstStyle/>
                    <a:p>
                      <a:r>
                        <a:rPr lang="en-US" sz="1400" b="0"/>
                        <a:t>Shows God’s closeness to mankind</a:t>
                      </a:r>
                    </a:p>
                  </a:txBody>
                  <a:tcPr marL="73343" marR="73343" marT="36671" marB="36671" anchor="ctr">
                    <a:lnL>
                      <a:noFill/>
                    </a:lnL>
                    <a:lnR>
                      <a:noFill/>
                    </a:lnR>
                    <a:lnT>
                      <a:noFill/>
                    </a:lnT>
                    <a:lnB>
                      <a:noFill/>
                    </a:lnB>
                    <a:noFill/>
                  </a:tcPr>
                </a:tc>
                <a:extLst>
                  <a:ext uri="{0D108BD9-81ED-4DB2-BD59-A6C34878D82A}">
                    <a16:rowId xmlns:a16="http://schemas.microsoft.com/office/drawing/2014/main" val="2425500277"/>
                  </a:ext>
                </a:extLst>
              </a:tr>
              <a:tr h="542735">
                <a:tc>
                  <a:txBody>
                    <a:bodyPr/>
                    <a:lstStyle/>
                    <a:p>
                      <a:r>
                        <a:rPr lang="en-US" sz="1400" b="0"/>
                        <a:t>God speaks, and things come into existence</a:t>
                      </a:r>
                    </a:p>
                  </a:txBody>
                  <a:tcPr marL="73343" marR="73343" marT="36671" marB="36671" anchor="ctr">
                    <a:lnL>
                      <a:noFill/>
                    </a:lnL>
                    <a:lnR>
                      <a:noFill/>
                    </a:lnR>
                    <a:lnT>
                      <a:noFill/>
                    </a:lnT>
                    <a:lnB>
                      <a:noFill/>
                    </a:lnB>
                    <a:noFill/>
                  </a:tcPr>
                </a:tc>
                <a:tc>
                  <a:txBody>
                    <a:bodyPr/>
                    <a:lstStyle/>
                    <a:p>
                      <a:r>
                        <a:rPr lang="en-US" sz="1400" b="0"/>
                        <a:t>God breathes life into man</a:t>
                      </a:r>
                    </a:p>
                  </a:txBody>
                  <a:tcPr marL="73343" marR="73343" marT="36671" marB="36671" anchor="ctr">
                    <a:lnL>
                      <a:noFill/>
                    </a:lnL>
                    <a:lnR>
                      <a:noFill/>
                    </a:lnR>
                    <a:lnT>
                      <a:noFill/>
                    </a:lnT>
                    <a:lnB>
                      <a:noFill/>
                    </a:lnB>
                    <a:noFill/>
                  </a:tcPr>
                </a:tc>
                <a:extLst>
                  <a:ext uri="{0D108BD9-81ED-4DB2-BD59-A6C34878D82A}">
                    <a16:rowId xmlns:a16="http://schemas.microsoft.com/office/drawing/2014/main" val="3681144773"/>
                  </a:ext>
                </a:extLst>
              </a:tr>
              <a:tr h="542735">
                <a:tc>
                  <a:txBody>
                    <a:bodyPr/>
                    <a:lstStyle/>
                    <a:p>
                      <a:r>
                        <a:rPr lang="en-US" sz="1400" b="0"/>
                        <a:t>Man is created as part of creation</a:t>
                      </a:r>
                    </a:p>
                  </a:txBody>
                  <a:tcPr marL="73343" marR="73343" marT="36671" marB="36671" anchor="ctr">
                    <a:lnL>
                      <a:noFill/>
                    </a:lnL>
                    <a:lnR>
                      <a:noFill/>
                    </a:lnR>
                    <a:lnT>
                      <a:noFill/>
                    </a:lnT>
                    <a:lnB>
                      <a:noFill/>
                    </a:lnB>
                    <a:noFill/>
                  </a:tcPr>
                </a:tc>
                <a:tc>
                  <a:txBody>
                    <a:bodyPr/>
                    <a:lstStyle/>
                    <a:p>
                      <a:r>
                        <a:rPr lang="en-US" sz="1400" b="0" dirty="0"/>
                        <a:t>Man is placed in a garden with purpose</a:t>
                      </a:r>
                    </a:p>
                  </a:txBody>
                  <a:tcPr marL="73343" marR="73343" marT="36671" marB="36671" anchor="ctr">
                    <a:lnL>
                      <a:noFill/>
                    </a:lnL>
                    <a:lnR>
                      <a:noFill/>
                    </a:lnR>
                    <a:lnT>
                      <a:noFill/>
                    </a:lnT>
                    <a:lnB>
                      <a:noFill/>
                    </a:lnB>
                    <a:noFill/>
                  </a:tcPr>
                </a:tc>
                <a:extLst>
                  <a:ext uri="{0D108BD9-81ED-4DB2-BD59-A6C34878D82A}">
                    <a16:rowId xmlns:a16="http://schemas.microsoft.com/office/drawing/2014/main" val="3270096599"/>
                  </a:ext>
                </a:extLst>
              </a:tr>
            </a:tbl>
          </a:graphicData>
        </a:graphic>
      </p:graphicFrame>
    </p:spTree>
    <p:extLst>
      <p:ext uri="{BB962C8B-B14F-4D97-AF65-F5344CB8AC3E}">
        <p14:creationId xmlns:p14="http://schemas.microsoft.com/office/powerpoint/2010/main" val="2992089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50A59-08D9-B31F-7194-3E02FA7E7760}"/>
              </a:ext>
            </a:extLst>
          </p:cNvPr>
          <p:cNvSpPr>
            <a:spLocks noGrp="1"/>
          </p:cNvSpPr>
          <p:nvPr>
            <p:ph type="title"/>
          </p:nvPr>
        </p:nvSpPr>
        <p:spPr/>
        <p:txBody>
          <a:bodyPr>
            <a:normAutofit/>
          </a:bodyPr>
          <a:lstStyle/>
          <a:p>
            <a:r>
              <a:rPr lang="en-US" dirty="0"/>
              <a:t>What Does It Mean to Be Made in God’s Image? (Genesis 1:26-27)</a:t>
            </a:r>
          </a:p>
        </p:txBody>
      </p:sp>
      <p:sp>
        <p:nvSpPr>
          <p:cNvPr id="3" name="Content Placeholder 2">
            <a:extLst>
              <a:ext uri="{FF2B5EF4-FFF2-40B4-BE49-F238E27FC236}">
                <a16:creationId xmlns:a16="http://schemas.microsoft.com/office/drawing/2014/main" id="{8E73AA34-8D53-6D0E-ADF3-A5FF26AF4AFB}"/>
              </a:ext>
            </a:extLst>
          </p:cNvPr>
          <p:cNvSpPr>
            <a:spLocks noGrp="1"/>
          </p:cNvSpPr>
          <p:nvPr>
            <p:ph idx="1"/>
          </p:nvPr>
        </p:nvSpPr>
        <p:spPr/>
        <p:txBody>
          <a:bodyPr>
            <a:normAutofit/>
          </a:bodyPr>
          <a:lstStyle/>
          <a:p>
            <a:r>
              <a:rPr lang="en-US" dirty="0"/>
              <a:t>Aspects of Being Made in God’s Image</a:t>
            </a:r>
          </a:p>
          <a:p>
            <a:pPr>
              <a:buFont typeface="+mj-lt"/>
              <a:buAutoNum type="arabicPeriod"/>
            </a:pPr>
            <a:r>
              <a:rPr lang="en-US" dirty="0"/>
              <a:t>We reflect God’s character </a:t>
            </a:r>
          </a:p>
          <a:p>
            <a:pPr marL="742950" lvl="1" indent="-285750">
              <a:buFont typeface="+mj-lt"/>
              <a:buAutoNum type="arabicPeriod"/>
            </a:pPr>
            <a:r>
              <a:rPr lang="en-US" dirty="0"/>
              <a:t>We have intellect, emotions, creativity, and moral reasoning like God.</a:t>
            </a:r>
          </a:p>
          <a:p>
            <a:pPr>
              <a:buFont typeface="+mj-lt"/>
              <a:buAutoNum type="arabicPeriod"/>
            </a:pPr>
            <a:r>
              <a:rPr lang="en-US" dirty="0"/>
              <a:t>We are created for relationships </a:t>
            </a:r>
          </a:p>
          <a:p>
            <a:pPr marL="742950" lvl="1" indent="-285750">
              <a:buFont typeface="+mj-lt"/>
              <a:buAutoNum type="arabicPeriod"/>
            </a:pPr>
            <a:r>
              <a:rPr lang="en-US" dirty="0"/>
              <a:t>God is relational (Father, Son, Holy Spirit).</a:t>
            </a:r>
          </a:p>
          <a:p>
            <a:pPr marL="742950" lvl="1" indent="-285750">
              <a:buFont typeface="+mj-lt"/>
              <a:buAutoNum type="arabicPeriod"/>
            </a:pPr>
            <a:r>
              <a:rPr lang="en-US" dirty="0"/>
              <a:t>We are made for relationship with Him and others.</a:t>
            </a:r>
          </a:p>
          <a:p>
            <a:pPr>
              <a:buFont typeface="+mj-lt"/>
              <a:buAutoNum type="arabicPeriod"/>
            </a:pPr>
            <a:r>
              <a:rPr lang="en-US" dirty="0"/>
              <a:t>We have dominion over creation </a:t>
            </a:r>
          </a:p>
          <a:p>
            <a:pPr marL="742950" lvl="1" indent="-285750">
              <a:buFont typeface="+mj-lt"/>
              <a:buAutoNum type="arabicPeriod"/>
            </a:pPr>
            <a:r>
              <a:rPr lang="en-US" dirty="0"/>
              <a:t>We are stewards, not owners (Genesis 1:28).</a:t>
            </a:r>
          </a:p>
          <a:p>
            <a:endParaRPr lang="en-US" dirty="0"/>
          </a:p>
        </p:txBody>
      </p:sp>
    </p:spTree>
    <p:extLst>
      <p:ext uri="{BB962C8B-B14F-4D97-AF65-F5344CB8AC3E}">
        <p14:creationId xmlns:p14="http://schemas.microsoft.com/office/powerpoint/2010/main" val="12043211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1268</TotalTime>
  <Words>4456</Words>
  <Application>Microsoft Office PowerPoint</Application>
  <PresentationFormat>Widescreen</PresentationFormat>
  <Paragraphs>441</Paragraphs>
  <Slides>60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60</vt:i4>
      </vt:variant>
    </vt:vector>
  </HeadingPairs>
  <TitlesOfParts>
    <vt:vector size="66" baseType="lpstr">
      <vt:lpstr>Aptos</vt:lpstr>
      <vt:lpstr>Aptos Display</vt:lpstr>
      <vt:lpstr>Arial</vt:lpstr>
      <vt:lpstr>Calibri</vt:lpstr>
      <vt:lpstr>Segoe UI</vt:lpstr>
      <vt:lpstr>Office Theme</vt:lpstr>
      <vt:lpstr>Genesis</vt:lpstr>
      <vt:lpstr>Genesis</vt:lpstr>
      <vt:lpstr>Authorship</vt:lpstr>
      <vt:lpstr>Date and Setting</vt:lpstr>
      <vt:lpstr>Themes and Purpose of Genesis</vt:lpstr>
      <vt:lpstr>Structure for Genesis</vt:lpstr>
      <vt:lpstr>Structure for Genesis</vt:lpstr>
      <vt:lpstr>Creation (Genesis 1–2)</vt:lpstr>
      <vt:lpstr>What Does It Mean to Be Made in God’s Image? (Genesis 1:26-27)</vt:lpstr>
      <vt:lpstr>The Biblical Account of Creation</vt:lpstr>
      <vt:lpstr>Major Theories of Creation</vt:lpstr>
      <vt:lpstr>Old Earth Creationism (Day-Age Theory)</vt:lpstr>
      <vt:lpstr>Theistic Evolution (God-Guided Evolution)</vt:lpstr>
      <vt:lpstr>Gap Theory (Ruined and Restored Earth)</vt:lpstr>
      <vt:lpstr>Framework Hypothesis (Symbolic Interpretation)</vt:lpstr>
      <vt:lpstr>Intelligent Design (Scientific Evidence for a Creator)</vt:lpstr>
      <vt:lpstr>Comparison of Creation Theories </vt:lpstr>
      <vt:lpstr>The Fall of Man (Genesis 3)</vt:lpstr>
      <vt:lpstr>PowerPoint Presentation</vt:lpstr>
      <vt:lpstr>The First Civilization and Wickedness (Genesis 4–5)</vt:lpstr>
      <vt:lpstr>The Flood and God’s Judgment (Genesis 6–9)</vt:lpstr>
      <vt:lpstr>The Tower of Babel (Genesis 10–11)</vt:lpstr>
      <vt:lpstr>The Call of Abraham (Genesis 12–25)</vt:lpstr>
      <vt:lpstr>Abram in Egypt (Genesis 12:10-20)</vt:lpstr>
      <vt:lpstr>Abram and Lot Separate (Genesis 13)</vt:lpstr>
      <vt:lpstr>Abram Rescues Lot (Genesis 14)</vt:lpstr>
      <vt:lpstr>God’s Covenant with Abram (Genesis 15)</vt:lpstr>
      <vt:lpstr>Hagar and Ishmael (Genesis 16)</vt:lpstr>
      <vt:lpstr>Circumcision and Name Change (Genesis 17)</vt:lpstr>
      <vt:lpstr>Visitors and the Promise of Isaac (Genesis 18)</vt:lpstr>
      <vt:lpstr>Destruction of Sodom and Gomorrah (Genesis 19)</vt:lpstr>
      <vt:lpstr>Abraham and Abimelech (Genesis 20)</vt:lpstr>
      <vt:lpstr>Birth of Isaac (Genesis 21:1-7)</vt:lpstr>
      <vt:lpstr>Hagar and Ishmael Sent Away (Genesis 21:8-21)</vt:lpstr>
      <vt:lpstr>The Testing of Abraham (Genesis 22)</vt:lpstr>
      <vt:lpstr>Sarah’s Death and Burial (Genesis 23)</vt:lpstr>
      <vt:lpstr>Isaac and Rebekah (Genesis 24)</vt:lpstr>
      <vt:lpstr>Abraham’s Later Years and Death (Genesis 25)</vt:lpstr>
      <vt:lpstr>Isaac’s Life and God’s Covenant (Genesis 26–27)</vt:lpstr>
      <vt:lpstr>Jacob’s Journey and God’s Faithfulness (Genesis 28–31)</vt:lpstr>
      <vt:lpstr>Jacob’s Encounter with God and Reconciliation (Genesis 32–33)</vt:lpstr>
      <vt:lpstr>Jacob’s Family and God’s Continued Faithfulness (Genesis 34–36) </vt:lpstr>
      <vt:lpstr>The Life of Joseph (Genesis 37–50)</vt:lpstr>
      <vt:lpstr>Joseph’s Trials and God’s Presence (Genesis 39–41)</vt:lpstr>
      <vt:lpstr>Joseph’s Reconciliation with His Brothers (Genesis 42–45)</vt:lpstr>
      <vt:lpstr>Jacob’s Journey to Egypt and Blessings (Genesis 46–49)</vt:lpstr>
      <vt:lpstr>Joseph’s Final Years and God’s Faithfulness (Genesis 50)</vt:lpstr>
      <vt:lpstr>Creation and Christ as the Creator</vt:lpstr>
      <vt:lpstr>The Fall and Redemption through Christ</vt:lpstr>
      <vt:lpstr>The Protoevangelium (First Gospel)</vt:lpstr>
      <vt:lpstr>Cain and Abel – True Worship and Christ’s Blood</vt:lpstr>
      <vt:lpstr>Noah’s Ark as a Symbol of Salvation in Christ</vt:lpstr>
      <vt:lpstr>Abraham’s Faith and the Gospel</vt:lpstr>
      <vt:lpstr>Melchizedek as a Type of Christ</vt:lpstr>
      <vt:lpstr>The Sacrifice of Isaac as a Foreshadowing of Christ</vt:lpstr>
      <vt:lpstr>Jacob’s Ladder and Jesus as the Bridge to Heaven</vt:lpstr>
      <vt:lpstr>Joseph as a Type of Christ</vt:lpstr>
      <vt:lpstr>Judah’s Line and Jesus as the Lion of Judah</vt:lpstr>
      <vt:lpstr>The Creation of Eve and the Church as the Bride of Christ</vt:lpstr>
      <vt:lpstr>Assignment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Mammen</dc:creator>
  <cp:lastModifiedBy>Johnson Abraham</cp:lastModifiedBy>
  <cp:revision>1</cp:revision>
  <dcterms:created xsi:type="dcterms:W3CDTF">2025-03-20T22:03:03Z</dcterms:created>
  <dcterms:modified xsi:type="dcterms:W3CDTF">2026-02-14T14:15:35Z</dcterms:modified>
</cp:coreProperties>
</file>