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77" r:id="rId4"/>
    <p:sldId id="276" r:id="rId5"/>
    <p:sldId id="269" r:id="rId6"/>
    <p:sldId id="270" r:id="rId7"/>
    <p:sldId id="260" r:id="rId8"/>
    <p:sldId id="261" r:id="rId9"/>
    <p:sldId id="271" r:id="rId10"/>
    <p:sldId id="272" r:id="rId11"/>
    <p:sldId id="262" r:id="rId12"/>
    <p:sldId id="273" r:id="rId13"/>
    <p:sldId id="263" r:id="rId14"/>
    <p:sldId id="274" r:id="rId15"/>
    <p:sldId id="264" r:id="rId16"/>
    <p:sldId id="265" r:id="rId17"/>
    <p:sldId id="266" r:id="rId18"/>
    <p:sldId id="267"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88" d="100"/>
          <a:sy n="188" d="100"/>
        </p:scale>
        <p:origin x="92" y="-1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7A34E-938B-4611-8D5D-0621476CD40E}" type="datetimeFigureOut">
              <a:rPr lang="en-US" smtClean="0"/>
              <a:t>4/18/2026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E514-363F-4F48-A182-DB84B69C01C4}" type="slidenum">
              <a:rPr lang="en-US" smtClean="0"/>
              <a:t>‹#›</a:t>
            </a:fld>
            <a:endParaRPr lang="en-US"/>
          </a:p>
        </p:txBody>
      </p:sp>
    </p:spTree>
    <p:extLst>
      <p:ext uri="{BB962C8B-B14F-4D97-AF65-F5344CB8AC3E}">
        <p14:creationId xmlns:p14="http://schemas.microsoft.com/office/powerpoint/2010/main" val="154018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5EE91B-F608-4078-8C2E-07A96024EA10}" type="datetime1">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395F2-660E-4509-949C-09F2FDAEFC66}" type="datetime1">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8F0A3D-44CD-4991-9F7A-5FA6B23CE2CE}" type="datetime1">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4CD93-AFE2-4B50-821C-1CBECB39E1AF}" type="datetime1">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1638C-6B05-41AC-9E1D-BD43C74113FC}" type="datetime1">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4B5941-198C-4BDE-BFAA-1B4CCD9622C2}" type="datetime1">
              <a:rPr lang="en-US" smtClean="0"/>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317970-B834-468F-A3F9-782DCE0E4910}" type="datetime1">
              <a:rPr lang="en-US" smtClean="0"/>
              <a:t>4/18/2026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5ECEF6-25EF-4863-93B1-D0DB67CE1CFD}" type="datetime1">
              <a:rPr lang="en-US" smtClean="0"/>
              <a:t>4/18/2026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473EA-8FE8-4EC5-8032-B3C0C1D931DC}" type="datetime1">
              <a:rPr lang="en-US" smtClean="0"/>
              <a:t>4/18/2026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38FC53-057B-4A02-9BCA-95C3F47A5267}" type="datetime1">
              <a:rPr lang="en-US" smtClean="0"/>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EE873-4A53-4D48-A71A-5F9740996C08}" type="datetime1">
              <a:rPr lang="en-US" smtClean="0"/>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0E775-97FE-4266-B749-ACCF202F4B72}" type="datetime1">
              <a:rPr lang="en-US" smtClean="0"/>
              <a:t>4/18/2026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Circle 1"/>
          <p:cNvSpPr/>
          <p:nvPr/>
        </p:nvSpPr>
        <p:spPr>
          <a:xfrm>
            <a:off x="6400000" y="-1200000"/>
            <a:ext cx="4000000" cy="4000000"/>
          </a:xfrm>
          <a:prstGeom prst="ellipse">
            <a:avLst/>
          </a:prstGeom>
          <a:solidFill>
            <a:srgbClr val="B85042">
              <a:alpha val="25000"/>
            </a:srgbClr>
          </a:solidFill>
          <a:ln w="0">
            <a:noFill/>
          </a:ln>
        </p:spPr>
        <p:txBody>
          <a:bodyPr/>
          <a:lstStyle/>
          <a:p>
            <a:endParaRPr/>
          </a:p>
        </p:txBody>
      </p:sp>
      <p:sp>
        <p:nvSpPr>
          <p:cNvPr id="11" name="Circle 2"/>
          <p:cNvSpPr/>
          <p:nvPr/>
        </p:nvSpPr>
        <p:spPr>
          <a:xfrm>
            <a:off x="-600000" y="4800000"/>
            <a:ext cx="2800000" cy="2800000"/>
          </a:xfrm>
          <a:prstGeom prst="ellipse">
            <a:avLst/>
          </a:prstGeom>
          <a:solidFill>
            <a:srgbClr val="A7BEAE">
              <a:alpha val="15000"/>
            </a:srgbClr>
          </a:solidFill>
          <a:ln w="0">
            <a:noFill/>
          </a:ln>
        </p:spPr>
        <p:txBody>
          <a:bodyPr/>
          <a:lstStyle/>
          <a:p>
            <a:endParaRPr/>
          </a:p>
        </p:txBody>
      </p:sp>
      <p:sp>
        <p:nvSpPr>
          <p:cNvPr id="12" name="Accent Bar"/>
          <p:cNvSpPr/>
          <p:nvPr/>
        </p:nvSpPr>
        <p:spPr>
          <a:xfrm>
            <a:off x="457200" y="1600000"/>
            <a:ext cx="60000" cy="3800000"/>
          </a:xfrm>
          <a:prstGeom prst="rect">
            <a:avLst/>
          </a:prstGeom>
          <a:solidFill>
            <a:srgbClr val="B85042"/>
          </a:solidFill>
          <a:ln w="0">
            <a:noFill/>
          </a:ln>
        </p:spPr>
        <p:txBody>
          <a:bodyPr/>
          <a:lstStyle/>
          <a:p>
            <a:endParaRPr/>
          </a:p>
        </p:txBody>
      </p:sp>
      <p:sp>
        <p:nvSpPr>
          <p:cNvPr id="13" name="Diamond"/>
          <p:cNvSpPr/>
          <p:nvPr/>
        </p:nvSpPr>
        <p:spPr>
          <a:xfrm rot="2700000">
            <a:off x="7600000" y="5000000"/>
            <a:ext cx="500000" cy="500000"/>
          </a:xfrm>
          <a:prstGeom prst="rect">
            <a:avLst/>
          </a:prstGeom>
          <a:solidFill>
            <a:srgbClr val="E7E8D1">
              <a:alpha val="20000"/>
            </a:srgbClr>
          </a:solidFill>
          <a:ln w="0">
            <a:noFill/>
          </a:ln>
        </p:spPr>
        <p:txBody>
          <a:bodyPr/>
          <a:lstStyle/>
          <a:p>
            <a:endParaRPr/>
          </a:p>
        </p:txBody>
      </p:sp>
      <p:sp>
        <p:nvSpPr>
          <p:cNvPr id="14" name="Dot 1"/>
          <p:cNvSpPr/>
          <p:nvPr/>
        </p:nvSpPr>
        <p:spPr>
          <a:xfrm>
            <a:off x="7200000" y="4600000"/>
            <a:ext cx="140000" cy="140000"/>
          </a:xfrm>
          <a:prstGeom prst="ellipse">
            <a:avLst/>
          </a:prstGeom>
          <a:solidFill>
            <a:srgbClr val="B85042">
              <a:alpha val="50000"/>
            </a:srgbClr>
          </a:solidFill>
          <a:ln w="0">
            <a:noFill/>
          </a:ln>
        </p:spPr>
        <p:txBody>
          <a:bodyPr/>
          <a:lstStyle/>
          <a:p>
            <a:endParaRPr/>
          </a:p>
        </p:txBody>
      </p:sp>
      <p:sp>
        <p:nvSpPr>
          <p:cNvPr id="15" name="Dot 2"/>
          <p:cNvSpPr/>
          <p:nvPr/>
        </p:nvSpPr>
        <p:spPr>
          <a:xfrm>
            <a:off x="8200000" y="5600000"/>
            <a:ext cx="100000" cy="100000"/>
          </a:xfrm>
          <a:prstGeom prst="ellipse">
            <a:avLst/>
          </a:prstGeom>
          <a:solidFill>
            <a:srgbClr val="A7BEAE">
              <a:alpha val="40000"/>
            </a:srgbClr>
          </a:solidFill>
          <a:ln w="0">
            <a:noFill/>
          </a:ln>
        </p:spPr>
        <p:txBody>
          <a:bodyPr/>
          <a:lstStyle/>
          <a:p>
            <a:endParaRPr/>
          </a:p>
        </p:txBody>
      </p:sp>
      <p:sp>
        <p:nvSpPr>
          <p:cNvPr id="16" name="Line"/>
          <p:cNvSpPr/>
          <p:nvPr/>
        </p:nvSpPr>
        <p:spPr>
          <a:xfrm>
            <a:off x="700000" y="3500000"/>
            <a:ext cx="2400000" cy="0"/>
          </a:xfrm>
          <a:prstGeom prst="line">
            <a:avLst/>
          </a:prstGeom>
          <a:ln w="12700">
            <a:solidFill>
              <a:srgbClr val="E7E8D1">
                <a:alpha val="40000"/>
              </a:srgbClr>
            </a:solidFill>
          </a:ln>
        </p:spPr>
        <p:txBody>
          <a:bodyPr/>
          <a:lstStyle/>
          <a:p>
            <a:endParaRPr/>
          </a:p>
        </p:txBody>
      </p:sp>
      <p:sp>
        <p:nvSpPr>
          <p:cNvPr id="2" name="Title 1"/>
          <p:cNvSpPr>
            <a:spLocks noGrp="1"/>
          </p:cNvSpPr>
          <p:nvPr>
            <p:ph type="title"/>
          </p:nvPr>
        </p:nvSpPr>
        <p:spPr>
          <a:xfrm>
            <a:off x="700000" y="1700000"/>
            <a:ext cx="7200000" cy="1700000"/>
          </a:xfrm>
        </p:spPr>
        <p:txBody>
          <a:bodyPr anchor="b" anchorCtr="0">
            <a:noAutofit/>
          </a:bodyPr>
          <a:lstStyle/>
          <a:p>
            <a:pPr algn="l"/>
            <a:r>
              <a:rPr lang="en-US" sz="4800" b="1" dirty="0">
                <a:solidFill>
                  <a:srgbClr val="E7E8D1"/>
                </a:solidFill>
                <a:latin typeface="Georgia"/>
                <a:cs typeface="Georgia"/>
              </a:rPr>
              <a:t>The Book of Judges</a:t>
            </a:r>
          </a:p>
        </p:txBody>
      </p:sp>
      <p:sp>
        <p:nvSpPr>
          <p:cNvPr id="3" name="Content Placeholder 2"/>
          <p:cNvSpPr>
            <a:spLocks noGrp="1"/>
          </p:cNvSpPr>
          <p:nvPr>
            <p:ph idx="1"/>
          </p:nvPr>
        </p:nvSpPr>
        <p:spPr>
          <a:xfrm>
            <a:off x="700000" y="3700000"/>
            <a:ext cx="7200000" cy="2200000"/>
          </a:xfrm>
        </p:spPr>
        <p:txBody>
          <a:bodyPr anchor="t" anchorCtr="0">
            <a:noAutofit/>
          </a:bodyPr>
          <a:lstStyle/>
          <a:p>
            <a:pPr marL="0" indent="0" algn="l">
              <a:spcBef>
                <a:spcPts val="800"/>
              </a:spcBef>
              <a:buNone/>
            </a:pPr>
            <a:r>
              <a:rPr lang="en-US" sz="2000" dirty="0">
                <a:solidFill>
                  <a:srgbClr val="A7BEAE"/>
                </a:solidFill>
                <a:latin typeface="Calibri"/>
                <a:cs typeface="Calibri"/>
              </a:rPr>
              <a:t>Summary &amp; Key Themes</a:t>
            </a:r>
          </a:p>
          <a:p>
            <a:pPr marL="0" indent="0" algn="l">
              <a:spcBef>
                <a:spcPts val="400"/>
              </a:spcBef>
              <a:buNone/>
            </a:pPr>
            <a:r>
              <a:rPr lang="en-US" sz="2000" dirty="0">
                <a:solidFill>
                  <a:srgbClr val="A7BEAE"/>
                </a:solidFill>
                <a:latin typeface="Calibri"/>
                <a:cs typeface="Calibri"/>
              </a:rPr>
              <a:t>Old Testament Overview</a:t>
            </a:r>
          </a:p>
          <a:p>
            <a:pPr marL="0" indent="0" algn="l">
              <a:spcBef>
                <a:spcPts val="400"/>
              </a:spcBef>
              <a:buNone/>
            </a:pPr>
            <a:r>
              <a:rPr lang="en-US" sz="2000" dirty="0">
                <a:solidFill>
                  <a:srgbClr val="A7BEAE"/>
                </a:solidFill>
                <a:latin typeface="Calibri"/>
                <a:cs typeface="Calibri"/>
              </a:rPr>
              <a:t>Period of Israel’s History</a:t>
            </a:r>
          </a:p>
        </p:txBody>
      </p:sp>
      <p:sp>
        <p:nvSpPr>
          <p:cNvPr id="4" name="Slide Number Placeholder 3">
            <a:extLst>
              <a:ext uri="{FF2B5EF4-FFF2-40B4-BE49-F238E27FC236}">
                <a16:creationId xmlns:a16="http://schemas.microsoft.com/office/drawing/2014/main" id="{6FE9970E-2C55-0362-D142-3422A85194D3}"/>
              </a:ext>
            </a:extLst>
          </p:cNvPr>
          <p:cNvSpPr>
            <a:spLocks noGrp="1"/>
          </p:cNvSpPr>
          <p:nvPr>
            <p:ph type="sldNum" sz="quarter" idx="12"/>
          </p:nvPr>
        </p:nvSpPr>
        <p:spPr/>
        <p:txBody>
          <a:bodyPr/>
          <a:lstStyle/>
          <a:p>
            <a:fld id="{C1FF6DA9-008F-8B48-92A6-B652298478BF}"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7400000" y="-800000"/>
            <a:ext cx="2800000" cy="2800000"/>
          </a:xfrm>
          <a:prstGeom prst="ellipse">
            <a:avLst/>
          </a:prstGeom>
          <a:solidFill>
            <a:srgbClr val="B85042">
              <a:alpha val="20000"/>
            </a:srgbClr>
          </a:solidFill>
          <a:ln w="0">
            <a:noFill/>
          </a:ln>
        </p:spPr>
        <p:txBody>
          <a:bodyPr/>
          <a:lstStyle/>
          <a:p>
            <a:endParaRPr/>
          </a:p>
        </p:txBody>
      </p:sp>
      <p:sp>
        <p:nvSpPr>
          <p:cNvPr id="11" name="Deco2"/>
          <p:cNvSpPr/>
          <p:nvPr/>
        </p:nvSpPr>
        <p:spPr>
          <a:xfrm>
            <a:off x="-400000" y="5600000"/>
            <a:ext cx="1800000" cy="1800000"/>
          </a:xfrm>
          <a:prstGeom prst="ellipse">
            <a:avLst/>
          </a:prstGeom>
          <a:solidFill>
            <a:srgbClr val="A7BEAE">
              <a:alpha val="12000"/>
            </a:srgbClr>
          </a:solidFill>
          <a:ln w="0">
            <a:noFill/>
          </a:ln>
        </p:spPr>
        <p:txBody>
          <a:bodyPr/>
          <a:lstStyle/>
          <a:p>
            <a:endParaRPr/>
          </a:p>
        </p:txBody>
      </p:sp>
      <p:sp>
        <p:nvSpPr>
          <p:cNvPr id="12" name="Deco3"/>
          <p:cNvSpPr/>
          <p:nvPr/>
        </p:nvSpPr>
        <p:spPr>
          <a:xfrm>
            <a:off x="8400000" y="6000000"/>
            <a:ext cx="120000" cy="120000"/>
          </a:xfrm>
          <a:prstGeom prst="ellipse">
            <a:avLst/>
          </a:prstGeom>
          <a:solidFill>
            <a:srgbClr val="E7E8D1">
              <a:alpha val="30000"/>
            </a:srgbClr>
          </a:solidFill>
          <a:ln w="0">
            <a:noFill/>
          </a:ln>
        </p:spPr>
        <p:txBody>
          <a:bodyPr/>
          <a:lstStyle/>
          <a:p>
            <a:endParaRPr/>
          </a:p>
        </p:txBody>
      </p:sp>
      <p:sp>
        <p:nvSpPr>
          <p:cNvPr id="2" name="Title 1"/>
          <p:cNvSpPr>
            <a:spLocks noGrp="1"/>
          </p:cNvSpPr>
          <p:nvPr>
            <p:ph type="title"/>
          </p:nvPr>
        </p:nvSpPr>
        <p:spPr>
          <a:xfrm>
            <a:off x="600000" y="400000"/>
            <a:ext cx="7800000" cy="1200000"/>
          </a:xfrm>
        </p:spPr>
        <p:txBody>
          <a:bodyPr anchor="b" anchorCtr="0">
            <a:noAutofit/>
          </a:bodyPr>
          <a:lstStyle/>
          <a:p>
            <a:pPr algn="l"/>
            <a:r>
              <a:rPr lang="en-US" sz="3600" b="1">
                <a:solidFill>
                  <a:srgbClr val="E7E8D1"/>
                </a:solidFill>
                <a:latin typeface="Georgia"/>
                <a:cs typeface="Georgia"/>
              </a:rPr>
              <a:t>Ehud</a:t>
            </a:r>
          </a:p>
        </p:txBody>
      </p:sp>
      <p:sp>
        <p:nvSpPr>
          <p:cNvPr id="14" name="Subtitle"/>
          <p:cNvSpPr/>
          <p:nvPr/>
        </p:nvSpPr>
        <p:spPr>
          <a:xfrm>
            <a:off x="600000" y="1620000"/>
            <a:ext cx="7800000" cy="300000"/>
          </a:xfrm>
          <a:prstGeom prst="rect">
            <a:avLst/>
          </a:prstGeom>
          <a:noFill/>
          <a:ln w="0">
            <a:noFill/>
          </a:ln>
        </p:spPr>
        <p:txBody>
          <a:bodyPr lIns="0" tIns="0" rIns="0" bIns="0" anchor="t" anchorCtr="0">
            <a:noAutofit/>
          </a:bodyPr>
          <a:lstStyle/>
          <a:p>
            <a:pPr algn="l"/>
            <a:r>
              <a:rPr lang="en-US" sz="1400" i="1">
                <a:solidFill>
                  <a:srgbClr val="B85042"/>
                </a:solidFill>
                <a:latin typeface="Georgia"/>
                <a:cs typeface="Georgia"/>
              </a:rPr>
              <a:t>Left-Handed Deliverer • Judges 3:12–30</a:t>
            </a:r>
          </a:p>
        </p:txBody>
      </p:sp>
      <p:sp>
        <p:nvSpPr>
          <p:cNvPr id="13" name="Separator"/>
          <p:cNvSpPr/>
          <p:nvPr/>
        </p:nvSpPr>
        <p:spPr>
          <a:xfrm>
            <a:off x="600000" y="1980000"/>
            <a:ext cx="1800000" cy="0"/>
          </a:xfrm>
          <a:prstGeom prst="line">
            <a:avLst/>
          </a:prstGeom>
          <a:ln w="19050">
            <a:solidFill>
              <a:srgbClr val="B85042">
                <a:alpha val="70000"/>
              </a:srgbClr>
            </a:solidFill>
          </a:ln>
        </p:spPr>
        <p:txBody>
          <a:bodyPr/>
          <a:lstStyle/>
          <a:p>
            <a:endParaRPr/>
          </a:p>
        </p:txBody>
      </p:sp>
      <p:sp>
        <p:nvSpPr>
          <p:cNvPr id="3" name="Content Placeholder 2"/>
          <p:cNvSpPr>
            <a:spLocks noGrp="1"/>
          </p:cNvSpPr>
          <p:nvPr>
            <p:ph idx="1"/>
          </p:nvPr>
        </p:nvSpPr>
        <p:spPr>
          <a:xfrm>
            <a:off x="600000" y="2100000"/>
            <a:ext cx="7800000" cy="4200000"/>
          </a:xfrm>
        </p:spPr>
        <p:txBody>
          <a:bodyPr anchor="t" anchorCtr="0">
            <a:noAutofit/>
          </a:bodyPr>
          <a:lstStyle/>
          <a:p>
            <a:pPr marL="228600" indent="-228600" algn="l">
              <a:spcBef>
                <a:spcPts val="800"/>
              </a:spcBef>
              <a:buFont typeface="Arial" panose="020B0604020202020204"/>
              <a:buChar char="•"/>
            </a:pPr>
            <a:r>
              <a:rPr lang="en-US" sz="1800" b="1" dirty="0">
                <a:solidFill>
                  <a:srgbClr val="E7E8D1"/>
                </a:solidFill>
                <a:latin typeface="Calibri"/>
                <a:cs typeface="Calibri"/>
              </a:rPr>
              <a:t>Left-handed Benjaminite, son of Gera</a:t>
            </a:r>
            <a:r>
              <a:rPr lang="en-US" sz="1800" dirty="0">
                <a:solidFill>
                  <a:srgbClr val="D4D5C0"/>
                </a:solidFill>
                <a:latin typeface="Calibri"/>
                <a:cs typeface="Calibri"/>
              </a:rPr>
              <a:t> — raised up by God as a deliverer after Israel served Eglon king of Moab for 18 years</a:t>
            </a:r>
          </a:p>
          <a:p>
            <a:pPr marL="228600" indent="-228600" algn="l">
              <a:spcBef>
                <a:spcPts val="400"/>
              </a:spcBef>
              <a:buFont typeface="Arial" panose="020B0604020202020204"/>
              <a:buChar char="•"/>
            </a:pPr>
            <a:r>
              <a:rPr lang="en-US" sz="1800" b="1" dirty="0">
                <a:solidFill>
                  <a:srgbClr val="E7E8D1"/>
                </a:solidFill>
                <a:latin typeface="Calibri"/>
                <a:cs typeface="Calibri"/>
              </a:rPr>
              <a:t>Crafted a double-edged sword</a:t>
            </a:r>
            <a:r>
              <a:rPr lang="en-US" sz="1800" dirty="0">
                <a:solidFill>
                  <a:srgbClr val="D4D5C0"/>
                </a:solidFill>
                <a:latin typeface="Calibri"/>
                <a:cs typeface="Calibri"/>
              </a:rPr>
              <a:t> — concealed it on his right thigh and used it to assassinate Eglon in his private upper room. Eglon was a fat man who could not escape. Ehud thrusted his sword that was hidden into the belly of Eglon.</a:t>
            </a:r>
          </a:p>
          <a:p>
            <a:pPr marL="228600" indent="-228600" algn="l">
              <a:spcBef>
                <a:spcPts val="400"/>
              </a:spcBef>
              <a:buFont typeface="Arial" panose="020B0604020202020204"/>
              <a:buChar char="•"/>
            </a:pPr>
            <a:r>
              <a:rPr lang="en-US" sz="1800" b="1" dirty="0">
                <a:solidFill>
                  <a:srgbClr val="E7E8D1"/>
                </a:solidFill>
                <a:latin typeface="Calibri"/>
                <a:cs typeface="Calibri"/>
              </a:rPr>
              <a:t>Rallied Israel at the hill country of Ephraim</a:t>
            </a:r>
            <a:r>
              <a:rPr lang="en-US" sz="1800" dirty="0">
                <a:solidFill>
                  <a:srgbClr val="D4D5C0"/>
                </a:solidFill>
                <a:latin typeface="Calibri"/>
                <a:cs typeface="Calibri"/>
              </a:rPr>
              <a:t> — seized the fords of the Jordan against Moab and struck down about 10,000 strong, able-bodied warriors</a:t>
            </a:r>
          </a:p>
          <a:p>
            <a:pPr marL="228600" indent="-228600" algn="l">
              <a:spcBef>
                <a:spcPts val="400"/>
              </a:spcBef>
              <a:buFont typeface="Arial" panose="020B0604020202020204"/>
              <a:buChar char="•"/>
            </a:pPr>
            <a:r>
              <a:rPr lang="en-US" sz="1800" b="1" dirty="0">
                <a:solidFill>
                  <a:srgbClr val="E7E8D1"/>
                </a:solidFill>
                <a:latin typeface="Calibri"/>
                <a:cs typeface="Calibri"/>
              </a:rPr>
              <a:t>80 years of peace</a:t>
            </a:r>
            <a:r>
              <a:rPr lang="en-US" sz="1800" dirty="0">
                <a:solidFill>
                  <a:srgbClr val="D4D5C0"/>
                </a:solidFill>
                <a:latin typeface="Calibri"/>
                <a:cs typeface="Calibri"/>
              </a:rPr>
              <a:t> — his victory brought the longest period of rest recorded in the book of Judges</a:t>
            </a:r>
          </a:p>
          <a:p>
            <a:pPr marL="228600" indent="-228600" algn="l">
              <a:spcBef>
                <a:spcPts val="400"/>
              </a:spcBef>
              <a:buFont typeface="Arial" panose="020B0604020202020204"/>
              <a:buChar char="•"/>
            </a:pPr>
            <a:r>
              <a:rPr lang="en-US" sz="1800" b="1" dirty="0">
                <a:solidFill>
                  <a:srgbClr val="E7E8D1"/>
                </a:solidFill>
                <a:latin typeface="Calibri"/>
                <a:cs typeface="Calibri"/>
              </a:rPr>
              <a:t>God uses unexpected means</a:t>
            </a:r>
            <a:r>
              <a:rPr lang="en-US" sz="1800" dirty="0">
                <a:solidFill>
                  <a:srgbClr val="D4D5C0"/>
                </a:solidFill>
                <a:latin typeface="Calibri"/>
                <a:cs typeface="Calibri"/>
              </a:rPr>
              <a:t> — a left-handed man with a hidden weapon shows that deliverance comes through God’s power, not human strength</a:t>
            </a:r>
          </a:p>
        </p:txBody>
      </p:sp>
      <p:sp>
        <p:nvSpPr>
          <p:cNvPr id="4" name="Slide Number Placeholder 3"/>
          <p:cNvSpPr>
            <a:spLocks noGrp="1"/>
          </p:cNvSpPr>
          <p:nvPr>
            <p:ph type="sldNum" sz="quarter" idx="12"/>
          </p:nvPr>
        </p:nvSpPr>
        <p:spPr/>
        <p:txBody>
          <a:bodyPr/>
          <a:lstStyle/>
          <a:p>
            <a:fld id="{D2FF7DA9-119F-9B48-A3A6-C752398479CF}"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7400000" y="-800000"/>
            <a:ext cx="2800000" cy="2800000"/>
          </a:xfrm>
          <a:prstGeom prst="ellipse">
            <a:avLst/>
          </a:prstGeom>
          <a:solidFill>
            <a:srgbClr val="B85042">
              <a:alpha val="20000"/>
            </a:srgbClr>
          </a:solidFill>
          <a:ln w="0">
            <a:noFill/>
          </a:ln>
        </p:spPr>
        <p:txBody>
          <a:bodyPr/>
          <a:lstStyle/>
          <a:p>
            <a:endParaRPr/>
          </a:p>
        </p:txBody>
      </p:sp>
      <p:sp>
        <p:nvSpPr>
          <p:cNvPr id="11" name="Deco2"/>
          <p:cNvSpPr/>
          <p:nvPr/>
        </p:nvSpPr>
        <p:spPr>
          <a:xfrm>
            <a:off x="-400000" y="5600000"/>
            <a:ext cx="1800000" cy="1800000"/>
          </a:xfrm>
          <a:prstGeom prst="ellipse">
            <a:avLst/>
          </a:prstGeom>
          <a:solidFill>
            <a:srgbClr val="A7BEAE">
              <a:alpha val="12000"/>
            </a:srgbClr>
          </a:solidFill>
          <a:ln w="0">
            <a:noFill/>
          </a:ln>
        </p:spPr>
        <p:txBody>
          <a:bodyPr/>
          <a:lstStyle/>
          <a:p>
            <a:endParaRPr/>
          </a:p>
        </p:txBody>
      </p:sp>
      <p:sp>
        <p:nvSpPr>
          <p:cNvPr id="12" name="Deco3"/>
          <p:cNvSpPr/>
          <p:nvPr/>
        </p:nvSpPr>
        <p:spPr>
          <a:xfrm>
            <a:off x="8400000" y="6000000"/>
            <a:ext cx="120000" cy="120000"/>
          </a:xfrm>
          <a:prstGeom prst="ellipse">
            <a:avLst/>
          </a:prstGeom>
          <a:solidFill>
            <a:srgbClr val="E7E8D1">
              <a:alpha val="30000"/>
            </a:srgbClr>
          </a:solidFill>
          <a:ln w="0">
            <a:noFill/>
          </a:ln>
        </p:spPr>
        <p:txBody>
          <a:bodyPr/>
          <a:lstStyle/>
          <a:p>
            <a:endParaRPr/>
          </a:p>
        </p:txBody>
      </p:sp>
      <p:sp>
        <p:nvSpPr>
          <p:cNvPr id="2" name="Title 1"/>
          <p:cNvSpPr>
            <a:spLocks noGrp="1"/>
          </p:cNvSpPr>
          <p:nvPr>
            <p:ph type="title"/>
          </p:nvPr>
        </p:nvSpPr>
        <p:spPr>
          <a:xfrm>
            <a:off x="600000" y="400000"/>
            <a:ext cx="7800000" cy="1200000"/>
          </a:xfrm>
        </p:spPr>
        <p:txBody>
          <a:bodyPr anchor="b" anchorCtr="0">
            <a:noAutofit/>
          </a:bodyPr>
          <a:lstStyle/>
          <a:p>
            <a:pPr algn="l"/>
            <a:r>
              <a:rPr lang="en-US" sz="3600" b="1" dirty="0">
                <a:solidFill>
                  <a:srgbClr val="E7E8D1"/>
                </a:solidFill>
                <a:latin typeface="Georgia"/>
                <a:cs typeface="Georgia"/>
              </a:rPr>
              <a:t>Deborah &amp; Barak</a:t>
            </a:r>
          </a:p>
        </p:txBody>
      </p:sp>
      <p:sp>
        <p:nvSpPr>
          <p:cNvPr id="14" name="Subtitle"/>
          <p:cNvSpPr/>
          <p:nvPr/>
        </p:nvSpPr>
        <p:spPr>
          <a:xfrm>
            <a:off x="600000" y="1620000"/>
            <a:ext cx="7800000" cy="300000"/>
          </a:xfrm>
          <a:prstGeom prst="rect">
            <a:avLst/>
          </a:prstGeom>
          <a:noFill/>
          <a:ln w="0">
            <a:noFill/>
          </a:ln>
        </p:spPr>
        <p:txBody>
          <a:bodyPr lIns="0" tIns="0" rIns="0" bIns="0" anchor="t" anchorCtr="0">
            <a:noAutofit/>
          </a:bodyPr>
          <a:lstStyle/>
          <a:p>
            <a:pPr algn="l"/>
            <a:r>
              <a:rPr lang="en-US" sz="1400" i="1">
                <a:solidFill>
                  <a:srgbClr val="B85042"/>
                </a:solidFill>
                <a:latin typeface="Georgia"/>
                <a:cs typeface="Georgia"/>
              </a:rPr>
              <a:t>Prophetess &amp; Military Leader • Judges 4–5</a:t>
            </a:r>
          </a:p>
        </p:txBody>
      </p:sp>
      <p:sp>
        <p:nvSpPr>
          <p:cNvPr id="13" name="Separator"/>
          <p:cNvSpPr/>
          <p:nvPr/>
        </p:nvSpPr>
        <p:spPr>
          <a:xfrm>
            <a:off x="600000" y="1980000"/>
            <a:ext cx="1800000" cy="0"/>
          </a:xfrm>
          <a:prstGeom prst="line">
            <a:avLst/>
          </a:prstGeom>
          <a:ln w="19050">
            <a:solidFill>
              <a:srgbClr val="B85042">
                <a:alpha val="70000"/>
              </a:srgbClr>
            </a:solidFill>
          </a:ln>
        </p:spPr>
        <p:txBody>
          <a:bodyPr/>
          <a:lstStyle/>
          <a:p>
            <a:endParaRPr/>
          </a:p>
        </p:txBody>
      </p:sp>
      <p:sp>
        <p:nvSpPr>
          <p:cNvPr id="3" name="Content Placeholder 2"/>
          <p:cNvSpPr>
            <a:spLocks noGrp="1"/>
          </p:cNvSpPr>
          <p:nvPr>
            <p:ph idx="1"/>
          </p:nvPr>
        </p:nvSpPr>
        <p:spPr>
          <a:xfrm>
            <a:off x="600000" y="2100000"/>
            <a:ext cx="7800000" cy="4200000"/>
          </a:xfrm>
        </p:spPr>
        <p:txBody>
          <a:bodyPr anchor="t" anchorCtr="0">
            <a:noAutofit/>
          </a:bodyPr>
          <a:lstStyle/>
          <a:p>
            <a:pPr marL="228600" indent="-228600" algn="l">
              <a:spcBef>
                <a:spcPts val="800"/>
              </a:spcBef>
              <a:buFont typeface="Arial" panose="020B0604020202020204"/>
              <a:buChar char="•"/>
            </a:pPr>
            <a:r>
              <a:rPr lang="en-US" sz="1800" b="1" dirty="0">
                <a:solidFill>
                  <a:srgbClr val="E7E8D1"/>
                </a:solidFill>
                <a:latin typeface="Calibri"/>
                <a:cs typeface="Calibri"/>
              </a:rPr>
              <a:t>Only female judge in Israel</a:t>
            </a:r>
            <a:r>
              <a:rPr lang="en-US" sz="1800" dirty="0">
                <a:solidFill>
                  <a:srgbClr val="D4D5C0"/>
                </a:solidFill>
                <a:latin typeface="Calibri"/>
                <a:cs typeface="Calibri"/>
              </a:rPr>
              <a:t> — a prophetess who held court under the Palm of Deborah between Ramah and Bethel in the hill country of Ephraim</a:t>
            </a:r>
          </a:p>
          <a:p>
            <a:pPr marL="228600" indent="-228600" algn="l">
              <a:spcBef>
                <a:spcPts val="400"/>
              </a:spcBef>
              <a:buFont typeface="Arial" panose="020B0604020202020204"/>
              <a:buChar char="•"/>
            </a:pPr>
            <a:r>
              <a:rPr lang="en-US" sz="1800" b="1" dirty="0">
                <a:solidFill>
                  <a:srgbClr val="E7E8D1"/>
                </a:solidFill>
                <a:latin typeface="Calibri"/>
                <a:cs typeface="Calibri"/>
              </a:rPr>
              <a:t>Summoned Barak son of Abinoam</a:t>
            </a:r>
            <a:r>
              <a:rPr lang="en-US" sz="1800" dirty="0">
                <a:solidFill>
                  <a:srgbClr val="D4D5C0"/>
                </a:solidFill>
                <a:latin typeface="Calibri"/>
                <a:cs typeface="Calibri"/>
              </a:rPr>
              <a:t> — commanded him to take 10,000 men from Naphtali and Zebulun to Mount Tabor against Sisera’s army</a:t>
            </a:r>
          </a:p>
          <a:p>
            <a:pPr marL="228600" indent="-228600" algn="l">
              <a:spcBef>
                <a:spcPts val="400"/>
              </a:spcBef>
              <a:buFont typeface="Arial" panose="020B0604020202020204"/>
              <a:buChar char="•"/>
            </a:pPr>
            <a:r>
              <a:rPr lang="en-US" sz="1800" b="1" dirty="0">
                <a:solidFill>
                  <a:srgbClr val="E7E8D1"/>
                </a:solidFill>
                <a:latin typeface="Calibri"/>
                <a:cs typeface="Calibri"/>
              </a:rPr>
              <a:t>Defeated Sisera’s 900 iron chariots</a:t>
            </a:r>
            <a:r>
              <a:rPr lang="en-US" sz="1800" dirty="0">
                <a:solidFill>
                  <a:srgbClr val="D4D5C0"/>
                </a:solidFill>
                <a:latin typeface="Calibri"/>
                <a:cs typeface="Calibri"/>
              </a:rPr>
              <a:t> — God routed Sisera and his entire army by the sword before Barak; Sisera fled on foot</a:t>
            </a:r>
          </a:p>
          <a:p>
            <a:pPr marL="228600" indent="-228600" algn="l">
              <a:spcBef>
                <a:spcPts val="400"/>
              </a:spcBef>
              <a:buFont typeface="Arial" panose="020B0604020202020204"/>
              <a:buChar char="•"/>
            </a:pPr>
            <a:r>
              <a:rPr lang="en-US" sz="1800" b="1" dirty="0">
                <a:solidFill>
                  <a:srgbClr val="E7E8D1"/>
                </a:solidFill>
                <a:latin typeface="Calibri"/>
                <a:cs typeface="Calibri"/>
              </a:rPr>
              <a:t>Jael killed Sisera</a:t>
            </a:r>
            <a:r>
              <a:rPr lang="en-US" sz="1800" dirty="0">
                <a:solidFill>
                  <a:srgbClr val="D4D5C0"/>
                </a:solidFill>
                <a:latin typeface="Calibri"/>
                <a:cs typeface="Calibri"/>
              </a:rPr>
              <a:t> — wife of Heber the Kenite drove a tent peg through his temple as he slept, fulfilling Deborah’s prophecy that glory would go to a woman</a:t>
            </a:r>
          </a:p>
          <a:p>
            <a:pPr marL="228600" indent="-228600" algn="l">
              <a:spcBef>
                <a:spcPts val="400"/>
              </a:spcBef>
              <a:buFont typeface="Arial" panose="020B0604020202020204"/>
              <a:buChar char="•"/>
            </a:pPr>
            <a:r>
              <a:rPr lang="en-US" sz="1800" b="1" dirty="0">
                <a:solidFill>
                  <a:srgbClr val="E7E8D1"/>
                </a:solidFill>
                <a:latin typeface="Calibri"/>
                <a:cs typeface="Calibri"/>
              </a:rPr>
              <a:t>Sang a victory hymn</a:t>
            </a:r>
            <a:r>
              <a:rPr lang="en-US" sz="1800" dirty="0">
                <a:solidFill>
                  <a:srgbClr val="D4D5C0"/>
                </a:solidFill>
                <a:latin typeface="Calibri"/>
                <a:cs typeface="Calibri"/>
              </a:rPr>
              <a:t> — the Song of Deborah (Judges 5) celebrates God’s deliverance and brought 40 years of peace to the land</a:t>
            </a:r>
          </a:p>
        </p:txBody>
      </p:sp>
      <p:sp>
        <p:nvSpPr>
          <p:cNvPr id="4" name="Slide Number Placeholder 3">
            <a:extLst>
              <a:ext uri="{FF2B5EF4-FFF2-40B4-BE49-F238E27FC236}">
                <a16:creationId xmlns:a16="http://schemas.microsoft.com/office/drawing/2014/main" id="{76A4B375-B1D3-2F36-79B8-C23D29C47C7E}"/>
              </a:ext>
            </a:extLst>
          </p:cNvPr>
          <p:cNvSpPr>
            <a:spLocks noGrp="1"/>
          </p:cNvSpPr>
          <p:nvPr>
            <p:ph type="sldNum" sz="quarter" idx="12"/>
          </p:nvPr>
        </p:nvSpPr>
        <p:spPr/>
        <p:txBody>
          <a:bodyPr/>
          <a:lstStyle/>
          <a:p>
            <a:fld id="{C1FF6DA9-008F-8B48-92A6-B652298478BF}"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7400000" y="-800000"/>
            <a:ext cx="2800000" cy="2800000"/>
          </a:xfrm>
          <a:prstGeom prst="ellipse">
            <a:avLst/>
          </a:prstGeom>
          <a:solidFill>
            <a:srgbClr val="B85042">
              <a:alpha val="20000"/>
            </a:srgbClr>
          </a:solidFill>
          <a:ln w="0">
            <a:noFill/>
          </a:ln>
        </p:spPr>
        <p:txBody>
          <a:bodyPr/>
          <a:lstStyle/>
          <a:p>
            <a:endParaRPr/>
          </a:p>
        </p:txBody>
      </p:sp>
      <p:sp>
        <p:nvSpPr>
          <p:cNvPr id="11" name="Deco2"/>
          <p:cNvSpPr/>
          <p:nvPr/>
        </p:nvSpPr>
        <p:spPr>
          <a:xfrm>
            <a:off x="-400000" y="5600000"/>
            <a:ext cx="1800000" cy="1800000"/>
          </a:xfrm>
          <a:prstGeom prst="ellipse">
            <a:avLst/>
          </a:prstGeom>
          <a:solidFill>
            <a:srgbClr val="A7BEAE">
              <a:alpha val="12000"/>
            </a:srgbClr>
          </a:solidFill>
          <a:ln w="0">
            <a:noFill/>
          </a:ln>
        </p:spPr>
        <p:txBody>
          <a:bodyPr/>
          <a:lstStyle/>
          <a:p>
            <a:endParaRPr/>
          </a:p>
        </p:txBody>
      </p:sp>
      <p:sp>
        <p:nvSpPr>
          <p:cNvPr id="12" name="Deco3"/>
          <p:cNvSpPr/>
          <p:nvPr/>
        </p:nvSpPr>
        <p:spPr>
          <a:xfrm>
            <a:off x="8400000" y="6000000"/>
            <a:ext cx="120000" cy="120000"/>
          </a:xfrm>
          <a:prstGeom prst="ellipse">
            <a:avLst/>
          </a:prstGeom>
          <a:solidFill>
            <a:srgbClr val="E7E8D1">
              <a:alpha val="30000"/>
            </a:srgbClr>
          </a:solidFill>
          <a:ln w="0">
            <a:noFill/>
          </a:ln>
        </p:spPr>
        <p:txBody>
          <a:bodyPr/>
          <a:lstStyle/>
          <a:p>
            <a:endParaRPr/>
          </a:p>
        </p:txBody>
      </p:sp>
      <p:sp>
        <p:nvSpPr>
          <p:cNvPr id="2" name="Title 1"/>
          <p:cNvSpPr>
            <a:spLocks noGrp="1"/>
          </p:cNvSpPr>
          <p:nvPr>
            <p:ph type="title"/>
          </p:nvPr>
        </p:nvSpPr>
        <p:spPr>
          <a:xfrm>
            <a:off x="600000" y="400000"/>
            <a:ext cx="7800000" cy="1200000"/>
          </a:xfrm>
        </p:spPr>
        <p:txBody>
          <a:bodyPr anchor="b" anchorCtr="0">
            <a:noAutofit/>
          </a:bodyPr>
          <a:lstStyle/>
          <a:p>
            <a:pPr algn="l"/>
            <a:r>
              <a:rPr lang="en-US" sz="3600" b="1">
                <a:solidFill>
                  <a:srgbClr val="E7E8D1"/>
                </a:solidFill>
                <a:latin typeface="Georgia"/>
                <a:cs typeface="Georgia"/>
              </a:rPr>
              <a:t>Shamgar</a:t>
            </a:r>
          </a:p>
        </p:txBody>
      </p:sp>
      <p:sp>
        <p:nvSpPr>
          <p:cNvPr id="14" name="Subtitle"/>
          <p:cNvSpPr/>
          <p:nvPr/>
        </p:nvSpPr>
        <p:spPr>
          <a:xfrm>
            <a:off x="600000" y="1620000"/>
            <a:ext cx="7800000" cy="300000"/>
          </a:xfrm>
          <a:prstGeom prst="rect">
            <a:avLst/>
          </a:prstGeom>
          <a:noFill/>
          <a:ln w="0">
            <a:noFill/>
          </a:ln>
        </p:spPr>
        <p:txBody>
          <a:bodyPr lIns="0" tIns="0" rIns="0" bIns="0" anchor="t" anchorCtr="0">
            <a:noAutofit/>
          </a:bodyPr>
          <a:lstStyle/>
          <a:p>
            <a:pPr algn="l"/>
            <a:r>
              <a:rPr lang="en-US" sz="1400" i="1">
                <a:solidFill>
                  <a:srgbClr val="B85042"/>
                </a:solidFill>
                <a:latin typeface="Georgia"/>
                <a:cs typeface="Georgia"/>
              </a:rPr>
              <a:t>Oxgoad Warrior • Judges 3:31</a:t>
            </a:r>
          </a:p>
        </p:txBody>
      </p:sp>
      <p:sp>
        <p:nvSpPr>
          <p:cNvPr id="13" name="Separator"/>
          <p:cNvSpPr/>
          <p:nvPr/>
        </p:nvSpPr>
        <p:spPr>
          <a:xfrm>
            <a:off x="600000" y="1980000"/>
            <a:ext cx="1800000" cy="0"/>
          </a:xfrm>
          <a:prstGeom prst="line">
            <a:avLst/>
          </a:prstGeom>
          <a:ln w="19050">
            <a:solidFill>
              <a:srgbClr val="B85042">
                <a:alpha val="70000"/>
              </a:srgbClr>
            </a:solidFill>
          </a:ln>
        </p:spPr>
        <p:txBody>
          <a:bodyPr/>
          <a:lstStyle/>
          <a:p>
            <a:endParaRPr/>
          </a:p>
        </p:txBody>
      </p:sp>
      <p:sp>
        <p:nvSpPr>
          <p:cNvPr id="3" name="Content Placeholder 2"/>
          <p:cNvSpPr>
            <a:spLocks noGrp="1"/>
          </p:cNvSpPr>
          <p:nvPr>
            <p:ph idx="1"/>
          </p:nvPr>
        </p:nvSpPr>
        <p:spPr>
          <a:xfrm>
            <a:off x="600000" y="2100000"/>
            <a:ext cx="7800000" cy="4200000"/>
          </a:xfrm>
        </p:spPr>
        <p:txBody>
          <a:bodyPr anchor="t" anchorCtr="0">
            <a:noAutofit/>
          </a:bodyPr>
          <a:lstStyle/>
          <a:p>
            <a:pPr marL="228600" indent="-228600" algn="l">
              <a:spcBef>
                <a:spcPts val="800"/>
              </a:spcBef>
              <a:buFont typeface="Arial" panose="020B0604020202020204"/>
              <a:buChar char="•"/>
            </a:pPr>
            <a:r>
              <a:rPr lang="en-US" sz="1800" b="1" dirty="0">
                <a:solidFill>
                  <a:srgbClr val="E7E8D1"/>
                </a:solidFill>
                <a:latin typeface="Calibri"/>
                <a:cs typeface="Calibri"/>
              </a:rPr>
              <a:t>Son of Anath</a:t>
            </a:r>
            <a:r>
              <a:rPr lang="en-US" sz="1800" dirty="0">
                <a:solidFill>
                  <a:srgbClr val="D4D5C0"/>
                </a:solidFill>
                <a:latin typeface="Calibri"/>
                <a:cs typeface="Calibri"/>
              </a:rPr>
              <a:t> — his name and parentage suggest possible connections to the city of Beth-</a:t>
            </a:r>
            <a:r>
              <a:rPr lang="en-US" sz="1800" dirty="0" err="1">
                <a:solidFill>
                  <a:srgbClr val="D4D5C0"/>
                </a:solidFill>
                <a:latin typeface="Calibri"/>
                <a:cs typeface="Calibri"/>
              </a:rPr>
              <a:t>anath</a:t>
            </a:r>
            <a:r>
              <a:rPr lang="en-US" sz="1800" dirty="0">
                <a:solidFill>
                  <a:srgbClr val="D4D5C0"/>
                </a:solidFill>
                <a:latin typeface="Calibri"/>
                <a:cs typeface="Calibri"/>
              </a:rPr>
              <a:t> in Naphtali; little else is known about his background</a:t>
            </a:r>
          </a:p>
          <a:p>
            <a:pPr marL="228600" indent="-228600" algn="l">
              <a:spcBef>
                <a:spcPts val="400"/>
              </a:spcBef>
              <a:buFont typeface="Arial" panose="020B0604020202020204"/>
              <a:buChar char="•"/>
            </a:pPr>
            <a:r>
              <a:rPr lang="en-US" sz="1800" b="1" dirty="0">
                <a:solidFill>
                  <a:srgbClr val="E7E8D1"/>
                </a:solidFill>
                <a:latin typeface="Calibri"/>
                <a:cs typeface="Calibri"/>
              </a:rPr>
              <a:t>Struck down 600 Philistines with an </a:t>
            </a:r>
            <a:r>
              <a:rPr lang="en-US" sz="1800" b="1" dirty="0" err="1">
                <a:solidFill>
                  <a:srgbClr val="E7E8D1"/>
                </a:solidFill>
                <a:latin typeface="Calibri"/>
                <a:cs typeface="Calibri"/>
              </a:rPr>
              <a:t>oxgoad</a:t>
            </a:r>
            <a:r>
              <a:rPr lang="en-US" sz="1800" dirty="0">
                <a:solidFill>
                  <a:srgbClr val="D4D5C0"/>
                </a:solidFill>
                <a:latin typeface="Calibri"/>
                <a:cs typeface="Calibri"/>
              </a:rPr>
              <a:t> — a farming tool about 8 feet long with a metal tip, used for driving oxen; not a conventional weapon of war</a:t>
            </a:r>
          </a:p>
          <a:p>
            <a:pPr marL="228600" indent="-228600" algn="l">
              <a:spcBef>
                <a:spcPts val="400"/>
              </a:spcBef>
              <a:buFont typeface="Arial" panose="020B0604020202020204"/>
              <a:buChar char="•"/>
            </a:pPr>
            <a:r>
              <a:rPr lang="en-US" sz="1800" b="1" dirty="0">
                <a:solidFill>
                  <a:srgbClr val="E7E8D1"/>
                </a:solidFill>
                <a:latin typeface="Calibri"/>
                <a:cs typeface="Calibri"/>
              </a:rPr>
              <a:t>Delivered Israel from the Philistines</a:t>
            </a:r>
            <a:r>
              <a:rPr lang="en-US" sz="1800" dirty="0">
                <a:solidFill>
                  <a:srgbClr val="D4D5C0"/>
                </a:solidFill>
                <a:latin typeface="Calibri"/>
                <a:cs typeface="Calibri"/>
              </a:rPr>
              <a:t> — the first mention of the Philistines as oppressors in Judges, foreshadowing the major conflict that would dominate Samson’s era</a:t>
            </a:r>
          </a:p>
          <a:p>
            <a:pPr marL="228600" indent="-228600" algn="l">
              <a:spcBef>
                <a:spcPts val="400"/>
              </a:spcBef>
              <a:buFont typeface="Arial" panose="020B0604020202020204"/>
              <a:buChar char="•"/>
            </a:pPr>
            <a:r>
              <a:rPr lang="en-US" sz="1800" b="1" dirty="0">
                <a:solidFill>
                  <a:srgbClr val="E7E8D1"/>
                </a:solidFill>
                <a:latin typeface="Calibri"/>
                <a:cs typeface="Calibri"/>
              </a:rPr>
              <a:t>Recorded in a single verse</a:t>
            </a:r>
            <a:r>
              <a:rPr lang="en-US" sz="1800" dirty="0">
                <a:solidFill>
                  <a:srgbClr val="D4D5C0"/>
                </a:solidFill>
                <a:latin typeface="Calibri"/>
                <a:cs typeface="Calibri"/>
              </a:rPr>
              <a:t> — Judges 3:31 is his entire account, making him the most briefly mentioned of all the judges, yet his act of deliverance was mighty</a:t>
            </a:r>
          </a:p>
          <a:p>
            <a:pPr marL="228600" indent="-228600" algn="l">
              <a:spcBef>
                <a:spcPts val="400"/>
              </a:spcBef>
              <a:buFont typeface="Arial" panose="020B0604020202020204"/>
              <a:buChar char="•"/>
            </a:pPr>
            <a:r>
              <a:rPr lang="en-US" sz="1800" b="1" dirty="0">
                <a:solidFill>
                  <a:srgbClr val="E7E8D1"/>
                </a:solidFill>
                <a:latin typeface="Calibri"/>
                <a:cs typeface="Calibri"/>
              </a:rPr>
              <a:t>God uses humble instruments</a:t>
            </a:r>
            <a:r>
              <a:rPr lang="en-US" sz="1800" dirty="0">
                <a:solidFill>
                  <a:srgbClr val="D4D5C0"/>
                </a:solidFill>
                <a:latin typeface="Calibri"/>
                <a:cs typeface="Calibri"/>
              </a:rPr>
              <a:t> — like Ehud’s left hand and Gideon’s torches, Shamgar’s </a:t>
            </a:r>
            <a:r>
              <a:rPr lang="en-US" sz="1800" dirty="0" err="1">
                <a:solidFill>
                  <a:srgbClr val="D4D5C0"/>
                </a:solidFill>
                <a:latin typeface="Calibri"/>
                <a:cs typeface="Calibri"/>
              </a:rPr>
              <a:t>oxgoad</a:t>
            </a:r>
            <a:r>
              <a:rPr lang="en-US" sz="1800" dirty="0">
                <a:solidFill>
                  <a:srgbClr val="D4D5C0"/>
                </a:solidFill>
                <a:latin typeface="Calibri"/>
                <a:cs typeface="Calibri"/>
              </a:rPr>
              <a:t> shows that victory belongs to the Lord, not to weapons of war</a:t>
            </a:r>
          </a:p>
        </p:txBody>
      </p:sp>
      <p:sp>
        <p:nvSpPr>
          <p:cNvPr id="4" name="Slide Number Placeholder 3"/>
          <p:cNvSpPr>
            <a:spLocks noGrp="1"/>
          </p:cNvSpPr>
          <p:nvPr>
            <p:ph type="sldNum" sz="quarter" idx="12"/>
          </p:nvPr>
        </p:nvSpPr>
        <p:spPr/>
        <p:txBody>
          <a:bodyPr/>
          <a:lstStyle/>
          <a:p>
            <a:fld id="{A1B2C3D4-E5F6-7890-ABCD-EF1234567890}"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6800000" y="4500000"/>
            <a:ext cx="3200000" cy="3200000"/>
          </a:xfrm>
          <a:prstGeom prst="ellipse">
            <a:avLst/>
          </a:prstGeom>
          <a:solidFill>
            <a:srgbClr val="A7BEAE">
              <a:alpha val="15000"/>
            </a:srgbClr>
          </a:solidFill>
          <a:ln w="0">
            <a:noFill/>
          </a:ln>
        </p:spPr>
        <p:txBody>
          <a:bodyPr/>
          <a:lstStyle/>
          <a:p>
            <a:endParaRPr/>
          </a:p>
        </p:txBody>
      </p:sp>
      <p:sp>
        <p:nvSpPr>
          <p:cNvPr id="11" name="Deco2"/>
          <p:cNvSpPr/>
          <p:nvPr/>
        </p:nvSpPr>
        <p:spPr>
          <a:xfrm rot="2700000">
            <a:off x="8000000" y="400000"/>
            <a:ext cx="400000" cy="400000"/>
          </a:xfrm>
          <a:prstGeom prst="rect">
            <a:avLst/>
          </a:prstGeom>
          <a:solidFill>
            <a:srgbClr val="B85042">
              <a:alpha val="25000"/>
            </a:srgbClr>
          </a:solidFill>
          <a:ln w="0">
            <a:noFill/>
          </a:ln>
        </p:spPr>
        <p:txBody>
          <a:bodyPr/>
          <a:lstStyle/>
          <a:p>
            <a:endParaRPr/>
          </a:p>
        </p:txBody>
      </p:sp>
      <p:sp>
        <p:nvSpPr>
          <p:cNvPr id="12" name="Deco3"/>
          <p:cNvSpPr/>
          <p:nvPr/>
        </p:nvSpPr>
        <p:spPr>
          <a:xfrm>
            <a:off x="8600000" y="3000000"/>
            <a:ext cx="100000" cy="100000"/>
          </a:xfrm>
          <a:prstGeom prst="ellipse">
            <a:avLst/>
          </a:prstGeom>
          <a:solidFill>
            <a:srgbClr val="B85042">
              <a:alpha val="40000"/>
            </a:srgbClr>
          </a:solidFill>
          <a:ln w="0">
            <a:noFill/>
          </a:ln>
        </p:spPr>
        <p:txBody>
          <a:bodyPr/>
          <a:lstStyle/>
          <a:p>
            <a:endParaRPr/>
          </a:p>
        </p:txBody>
      </p:sp>
      <p:sp>
        <p:nvSpPr>
          <p:cNvPr id="2" name="Title 1"/>
          <p:cNvSpPr>
            <a:spLocks noGrp="1"/>
          </p:cNvSpPr>
          <p:nvPr>
            <p:ph type="title"/>
          </p:nvPr>
        </p:nvSpPr>
        <p:spPr>
          <a:xfrm>
            <a:off x="600000" y="400000"/>
            <a:ext cx="7800000" cy="1200000"/>
          </a:xfrm>
        </p:spPr>
        <p:txBody>
          <a:bodyPr anchor="b" anchorCtr="0">
            <a:noAutofit/>
          </a:bodyPr>
          <a:lstStyle/>
          <a:p>
            <a:pPr algn="l"/>
            <a:r>
              <a:rPr lang="en-US" sz="3600" b="1" dirty="0">
                <a:solidFill>
                  <a:srgbClr val="E7E8D1"/>
                </a:solidFill>
                <a:latin typeface="Georgia"/>
                <a:cs typeface="Georgia"/>
              </a:rPr>
              <a:t>Gideon</a:t>
            </a:r>
          </a:p>
        </p:txBody>
      </p:sp>
      <p:sp>
        <p:nvSpPr>
          <p:cNvPr id="14" name="Subtitle"/>
          <p:cNvSpPr/>
          <p:nvPr/>
        </p:nvSpPr>
        <p:spPr>
          <a:xfrm>
            <a:off x="600000" y="1620000"/>
            <a:ext cx="7800000" cy="300000"/>
          </a:xfrm>
          <a:prstGeom prst="rect">
            <a:avLst/>
          </a:prstGeom>
          <a:noFill/>
          <a:ln w="0">
            <a:noFill/>
          </a:ln>
        </p:spPr>
        <p:txBody>
          <a:bodyPr lIns="0" tIns="0" rIns="0" bIns="0" anchor="t" anchorCtr="0">
            <a:noAutofit/>
          </a:bodyPr>
          <a:lstStyle/>
          <a:p>
            <a:pPr algn="l"/>
            <a:r>
              <a:rPr lang="en-US" sz="1400" i="1">
                <a:solidFill>
                  <a:srgbClr val="B85042"/>
                </a:solidFill>
                <a:latin typeface="Georgia"/>
                <a:cs typeface="Georgia"/>
              </a:rPr>
              <a:t>Mighty Warrior of Faith • Judges 6–8</a:t>
            </a:r>
          </a:p>
        </p:txBody>
      </p:sp>
      <p:sp>
        <p:nvSpPr>
          <p:cNvPr id="13" name="Separator"/>
          <p:cNvSpPr/>
          <p:nvPr/>
        </p:nvSpPr>
        <p:spPr>
          <a:xfrm>
            <a:off x="600000" y="1980000"/>
            <a:ext cx="1800000" cy="0"/>
          </a:xfrm>
          <a:prstGeom prst="line">
            <a:avLst/>
          </a:prstGeom>
          <a:ln w="19050">
            <a:solidFill>
              <a:srgbClr val="B85042">
                <a:alpha val="70000"/>
              </a:srgbClr>
            </a:solidFill>
          </a:ln>
        </p:spPr>
        <p:txBody>
          <a:bodyPr/>
          <a:lstStyle/>
          <a:p>
            <a:endParaRPr/>
          </a:p>
        </p:txBody>
      </p:sp>
      <p:sp>
        <p:nvSpPr>
          <p:cNvPr id="3" name="Content Placeholder 2"/>
          <p:cNvSpPr>
            <a:spLocks noGrp="1"/>
          </p:cNvSpPr>
          <p:nvPr>
            <p:ph idx="1"/>
          </p:nvPr>
        </p:nvSpPr>
        <p:spPr>
          <a:xfrm>
            <a:off x="600000" y="2100000"/>
            <a:ext cx="7800000" cy="4200000"/>
          </a:xfrm>
        </p:spPr>
        <p:txBody>
          <a:bodyPr anchor="t" anchorCtr="0">
            <a:noAutofit/>
          </a:bodyPr>
          <a:lstStyle/>
          <a:p>
            <a:pPr marL="228600" indent="-228600" algn="l">
              <a:spcBef>
                <a:spcPts val="800"/>
              </a:spcBef>
              <a:buFont typeface="Arial" panose="020B0604020202020204"/>
              <a:buChar char="•"/>
            </a:pPr>
            <a:r>
              <a:rPr lang="en-US" sz="1800" b="1" dirty="0">
                <a:solidFill>
                  <a:srgbClr val="E7E8D1"/>
                </a:solidFill>
                <a:latin typeface="Calibri"/>
                <a:cs typeface="Calibri"/>
              </a:rPr>
              <a:t>Called by the Angel of the LORD</a:t>
            </a:r>
            <a:r>
              <a:rPr lang="en-US" sz="1800" dirty="0">
                <a:solidFill>
                  <a:srgbClr val="D4D5C0"/>
                </a:solidFill>
                <a:latin typeface="Calibri"/>
                <a:cs typeface="Calibri"/>
              </a:rPr>
              <a:t> — found threshing wheat in a winepress to hide it from the Midianites; told “The LORD is with you, mighty warrior”</a:t>
            </a:r>
          </a:p>
          <a:p>
            <a:pPr marL="228600" indent="-228600" algn="l">
              <a:spcBef>
                <a:spcPts val="400"/>
              </a:spcBef>
              <a:buFont typeface="Arial" panose="020B0604020202020204"/>
              <a:buChar char="•"/>
            </a:pPr>
            <a:r>
              <a:rPr lang="en-US" sz="1800" b="1" dirty="0">
                <a:solidFill>
                  <a:srgbClr val="E7E8D1"/>
                </a:solidFill>
                <a:latin typeface="Calibri"/>
                <a:cs typeface="Calibri"/>
              </a:rPr>
              <a:t>Tested God with the fleece</a:t>
            </a:r>
            <a:r>
              <a:rPr lang="en-US" sz="1800" dirty="0">
                <a:solidFill>
                  <a:srgbClr val="D4D5C0"/>
                </a:solidFill>
                <a:latin typeface="Calibri"/>
                <a:cs typeface="Calibri"/>
              </a:rPr>
              <a:t> — asked for signs with a wool fleece on the threshing floor, and God confirmed His calling twice</a:t>
            </a:r>
          </a:p>
          <a:p>
            <a:pPr marL="228600" indent="-228600" algn="l">
              <a:spcBef>
                <a:spcPts val="400"/>
              </a:spcBef>
              <a:buFont typeface="Arial" panose="020B0604020202020204"/>
              <a:buChar char="•"/>
            </a:pPr>
            <a:r>
              <a:rPr lang="en-US" sz="1800" b="1" dirty="0">
                <a:solidFill>
                  <a:srgbClr val="E7E8D1"/>
                </a:solidFill>
                <a:latin typeface="Calibri"/>
                <a:cs typeface="Calibri"/>
              </a:rPr>
              <a:t>Army reduced from 32,000 to 300</a:t>
            </a:r>
            <a:r>
              <a:rPr lang="en-US" sz="1800" dirty="0">
                <a:solidFill>
                  <a:srgbClr val="D4D5C0"/>
                </a:solidFill>
                <a:latin typeface="Calibri"/>
                <a:cs typeface="Calibri"/>
              </a:rPr>
              <a:t> — God thinned the ranks so Israel could not boast that their own strength saved them</a:t>
            </a:r>
          </a:p>
          <a:p>
            <a:pPr marL="228600" indent="-228600" algn="l">
              <a:spcBef>
                <a:spcPts val="400"/>
              </a:spcBef>
              <a:buFont typeface="Arial" panose="020B0604020202020204"/>
              <a:buChar char="•"/>
            </a:pPr>
            <a:r>
              <a:rPr lang="en-US" sz="1800" b="1" dirty="0">
                <a:solidFill>
                  <a:srgbClr val="E7E8D1"/>
                </a:solidFill>
                <a:latin typeface="Calibri"/>
                <a:cs typeface="Calibri"/>
              </a:rPr>
              <a:t>Defeated Midian with trumpets and torches</a:t>
            </a:r>
            <a:r>
              <a:rPr lang="en-US" sz="1800" dirty="0">
                <a:solidFill>
                  <a:srgbClr val="D4D5C0"/>
                </a:solidFill>
                <a:latin typeface="Calibri"/>
                <a:cs typeface="Calibri"/>
              </a:rPr>
              <a:t> — the 300 men surrounded the camp with jars, torches, and trumpets; God set the enemy against each other</a:t>
            </a:r>
          </a:p>
          <a:p>
            <a:pPr marL="228600" indent="-228600" algn="l">
              <a:spcBef>
                <a:spcPts val="400"/>
              </a:spcBef>
              <a:buFont typeface="Arial" panose="020B0604020202020204"/>
              <a:buChar char="•"/>
            </a:pPr>
            <a:r>
              <a:rPr lang="en-US" sz="1800" b="1" dirty="0">
                <a:solidFill>
                  <a:srgbClr val="E7E8D1"/>
                </a:solidFill>
                <a:latin typeface="Calibri"/>
                <a:cs typeface="Calibri"/>
              </a:rPr>
              <a:t>40 years of peace</a:t>
            </a:r>
            <a:r>
              <a:rPr lang="en-US" sz="1800" dirty="0">
                <a:solidFill>
                  <a:srgbClr val="D4D5C0"/>
                </a:solidFill>
                <a:latin typeface="Calibri"/>
                <a:cs typeface="Calibri"/>
              </a:rPr>
              <a:t> — his victory ended 7 years of Midianite oppression, though he later made an ephod that became a snare to Israel</a:t>
            </a:r>
          </a:p>
          <a:p>
            <a:pPr marL="228600" indent="-228600" algn="l">
              <a:spcBef>
                <a:spcPts val="400"/>
              </a:spcBef>
              <a:buFont typeface="Arial" panose="020B0604020202020204"/>
              <a:buChar char="•"/>
            </a:pPr>
            <a:r>
              <a:rPr lang="en-US" sz="1800" dirty="0">
                <a:solidFill>
                  <a:srgbClr val="D4D5C0"/>
                </a:solidFill>
                <a:latin typeface="Calibri"/>
                <a:cs typeface="Calibri"/>
              </a:rPr>
              <a:t>Abimelech tried to be king and he killed 70 of his brothers to eliminate competition. He died after a woman dropped an millstone on his head during a battle to put </a:t>
            </a:r>
            <a:r>
              <a:rPr lang="en-US" sz="1800">
                <a:solidFill>
                  <a:srgbClr val="D4D5C0"/>
                </a:solidFill>
                <a:latin typeface="Calibri"/>
                <a:cs typeface="Calibri"/>
              </a:rPr>
              <a:t>down rebellion.</a:t>
            </a:r>
            <a:endParaRPr lang="en-US" sz="1800" dirty="0">
              <a:solidFill>
                <a:srgbClr val="D4D5C0"/>
              </a:solidFill>
              <a:latin typeface="Calibri"/>
              <a:cs typeface="Calibri"/>
            </a:endParaRPr>
          </a:p>
        </p:txBody>
      </p:sp>
      <p:sp>
        <p:nvSpPr>
          <p:cNvPr id="4" name="Slide Number Placeholder 3">
            <a:extLst>
              <a:ext uri="{FF2B5EF4-FFF2-40B4-BE49-F238E27FC236}">
                <a16:creationId xmlns:a16="http://schemas.microsoft.com/office/drawing/2014/main" id="{0C190A83-32FD-BA39-67BD-3B68F31EFDF0}"/>
              </a:ext>
            </a:extLst>
          </p:cNvPr>
          <p:cNvSpPr>
            <a:spLocks noGrp="1"/>
          </p:cNvSpPr>
          <p:nvPr>
            <p:ph type="sldNum" sz="quarter" idx="12"/>
          </p:nvPr>
        </p:nvSpPr>
        <p:spPr/>
        <p:txBody>
          <a:bodyPr/>
          <a:lstStyle/>
          <a:p>
            <a:fld id="{C1FF6DA9-008F-8B48-92A6-B652298478BF}"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7200000" y="4200000"/>
            <a:ext cx="2800000" cy="2800000"/>
          </a:xfrm>
          <a:prstGeom prst="ellipse">
            <a:avLst/>
          </a:prstGeom>
          <a:solidFill>
            <a:srgbClr val="A7BEAE">
              <a:alpha val="15000"/>
            </a:srgbClr>
          </a:solidFill>
          <a:ln w="0">
            <a:noFill/>
          </a:ln>
        </p:spPr>
        <p:txBody>
          <a:bodyPr/>
          <a:lstStyle/>
          <a:p>
            <a:endParaRPr/>
          </a:p>
        </p:txBody>
      </p:sp>
      <p:sp>
        <p:nvSpPr>
          <p:cNvPr id="11" name="Deco2"/>
          <p:cNvSpPr/>
          <p:nvPr/>
        </p:nvSpPr>
        <p:spPr>
          <a:xfrm rot="2700000">
            <a:off x="8000000" y="400000"/>
            <a:ext cx="400000" cy="400000"/>
          </a:xfrm>
          <a:prstGeom prst="rect">
            <a:avLst/>
          </a:prstGeom>
          <a:solidFill>
            <a:srgbClr val="B85042">
              <a:alpha val="25000"/>
            </a:srgbClr>
          </a:solidFill>
          <a:ln w="0">
            <a:noFill/>
          </a:ln>
        </p:spPr>
        <p:txBody>
          <a:bodyPr/>
          <a:lstStyle/>
          <a:p>
            <a:endParaRPr/>
          </a:p>
        </p:txBody>
      </p:sp>
      <p:sp>
        <p:nvSpPr>
          <p:cNvPr id="12" name="Deco3"/>
          <p:cNvSpPr/>
          <p:nvPr/>
        </p:nvSpPr>
        <p:spPr>
          <a:xfrm>
            <a:off x="8600000" y="3000000"/>
            <a:ext cx="100000" cy="100000"/>
          </a:xfrm>
          <a:prstGeom prst="ellipse">
            <a:avLst/>
          </a:prstGeom>
          <a:solidFill>
            <a:srgbClr val="B85042">
              <a:alpha val="40000"/>
            </a:srgbClr>
          </a:solidFill>
          <a:ln w="0">
            <a:noFill/>
          </a:ln>
        </p:spPr>
        <p:txBody>
          <a:bodyPr/>
          <a:lstStyle/>
          <a:p>
            <a:endParaRPr/>
          </a:p>
        </p:txBody>
      </p:sp>
      <p:sp>
        <p:nvSpPr>
          <p:cNvPr id="2" name="Title 1"/>
          <p:cNvSpPr>
            <a:spLocks noGrp="1"/>
          </p:cNvSpPr>
          <p:nvPr>
            <p:ph type="title"/>
          </p:nvPr>
        </p:nvSpPr>
        <p:spPr>
          <a:xfrm>
            <a:off x="600000" y="300000"/>
            <a:ext cx="7800000" cy="900000"/>
          </a:xfrm>
        </p:spPr>
        <p:txBody>
          <a:bodyPr anchor="b" anchorCtr="0">
            <a:noAutofit/>
          </a:bodyPr>
          <a:lstStyle/>
          <a:p>
            <a:pPr algn="l"/>
            <a:r>
              <a:rPr lang="en-US" sz="3200" b="1">
                <a:solidFill>
                  <a:srgbClr val="E7E8D1"/>
                </a:solidFill>
                <a:latin typeface="Georgia"/>
                <a:cs typeface="Georgia"/>
              </a:rPr>
              <a:t>Tola, Jair, Jephthah, Ibzan, Elon &amp; Abdon</a:t>
            </a:r>
          </a:p>
        </p:txBody>
      </p:sp>
      <p:sp>
        <p:nvSpPr>
          <p:cNvPr id="14" name="Subtitle"/>
          <p:cNvSpPr/>
          <p:nvPr/>
        </p:nvSpPr>
        <p:spPr>
          <a:xfrm>
            <a:off x="600000" y="1220000"/>
            <a:ext cx="7800000" cy="300000"/>
          </a:xfrm>
          <a:prstGeom prst="rect">
            <a:avLst/>
          </a:prstGeom>
          <a:noFill/>
          <a:ln w="0">
            <a:noFill/>
          </a:ln>
        </p:spPr>
        <p:txBody>
          <a:bodyPr lIns="0" tIns="0" rIns="0" bIns="0" anchor="t" anchorCtr="0">
            <a:noAutofit/>
          </a:bodyPr>
          <a:lstStyle/>
          <a:p>
            <a:pPr algn="l"/>
            <a:r>
              <a:rPr lang="en-US" sz="1400" i="1">
                <a:solidFill>
                  <a:srgbClr val="B85042"/>
                </a:solidFill>
                <a:latin typeface="Georgia"/>
                <a:cs typeface="Georgia"/>
              </a:rPr>
              <a:t>Judges of Israel • Judges 10–12</a:t>
            </a:r>
          </a:p>
        </p:txBody>
      </p:sp>
      <p:sp>
        <p:nvSpPr>
          <p:cNvPr id="13" name="Separator"/>
          <p:cNvSpPr/>
          <p:nvPr/>
        </p:nvSpPr>
        <p:spPr>
          <a:xfrm>
            <a:off x="600000" y="1580000"/>
            <a:ext cx="1800000" cy="0"/>
          </a:xfrm>
          <a:prstGeom prst="line">
            <a:avLst/>
          </a:prstGeom>
          <a:ln w="19050">
            <a:solidFill>
              <a:srgbClr val="B85042">
                <a:alpha val="70000"/>
              </a:srgbClr>
            </a:solidFill>
          </a:ln>
        </p:spPr>
        <p:txBody>
          <a:bodyPr/>
          <a:lstStyle/>
          <a:p>
            <a:endParaRPr/>
          </a:p>
        </p:txBody>
      </p:sp>
      <p:sp>
        <p:nvSpPr>
          <p:cNvPr id="20" name="LeftCol"/>
          <p:cNvSpPr/>
          <p:nvPr/>
        </p:nvSpPr>
        <p:spPr>
          <a:xfrm>
            <a:off x="600000" y="1750000"/>
            <a:ext cx="3900000" cy="4800000"/>
          </a:xfrm>
          <a:prstGeom prst="rect">
            <a:avLst/>
          </a:prstGeom>
          <a:noFill/>
          <a:ln w="0">
            <a:noFill/>
          </a:ln>
        </p:spPr>
        <p:txBody>
          <a:bodyPr lIns="91440" tIns="45720" rIns="91440" bIns="45720" anchor="t" anchorCtr="0">
            <a:noAutofit/>
          </a:bodyPr>
          <a:lstStyle/>
          <a:p>
            <a:pPr algn="l">
              <a:spcBef>
                <a:spcPts val="200"/>
              </a:spcBef>
              <a:spcAft>
                <a:spcPts val="0"/>
              </a:spcAft>
            </a:pPr>
            <a:r>
              <a:rPr lang="en-US" sz="1800" b="1" dirty="0">
                <a:solidFill>
                  <a:srgbClr val="E7E8D1"/>
                </a:solidFill>
                <a:latin typeface="Georgia"/>
                <a:cs typeface="Georgia"/>
              </a:rPr>
              <a:t>Tola</a:t>
            </a:r>
            <a:r>
              <a:rPr lang="en-US" sz="1200" i="1" dirty="0">
                <a:solidFill>
                  <a:srgbClr val="B85042"/>
                </a:solidFill>
                <a:latin typeface="Georgia"/>
                <a:cs typeface="Georgia"/>
              </a:rPr>
              <a:t>  Judges 10:1–2</a:t>
            </a:r>
          </a:p>
          <a:p>
            <a:pPr algn="l">
              <a:spcBef>
                <a:spcPts val="100"/>
              </a:spcBef>
              <a:spcAft>
                <a:spcPts val="600"/>
              </a:spcAft>
            </a:pPr>
            <a:r>
              <a:rPr lang="en-US" sz="1200" dirty="0">
                <a:solidFill>
                  <a:srgbClr val="D4D5C0"/>
                </a:solidFill>
                <a:latin typeface="Calibri"/>
                <a:cs typeface="Calibri"/>
              </a:rPr>
              <a:t>Son of Puah, from the tribe of Issachar. Rose up to save Israel after Abimelech’s destructive reign. Lived in Shamir in the hill country of Ephraim and judged Israel for 23 years.</a:t>
            </a:r>
          </a:p>
          <a:p>
            <a:pPr algn="l">
              <a:spcBef>
                <a:spcPts val="200"/>
              </a:spcBef>
              <a:spcAft>
                <a:spcPts val="0"/>
              </a:spcAft>
            </a:pPr>
            <a:r>
              <a:rPr lang="en-US" sz="1800" b="1" dirty="0">
                <a:solidFill>
                  <a:srgbClr val="E7E8D1"/>
                </a:solidFill>
                <a:latin typeface="Georgia"/>
                <a:cs typeface="Georgia"/>
              </a:rPr>
              <a:t>Jair</a:t>
            </a:r>
            <a:r>
              <a:rPr lang="en-US" sz="1200" i="1" dirty="0">
                <a:solidFill>
                  <a:srgbClr val="B85042"/>
                </a:solidFill>
                <a:latin typeface="Georgia"/>
                <a:cs typeface="Georgia"/>
              </a:rPr>
              <a:t>  Judges 10:3–5</a:t>
            </a:r>
          </a:p>
          <a:p>
            <a:pPr algn="l">
              <a:spcBef>
                <a:spcPts val="100"/>
              </a:spcBef>
              <a:spcAft>
                <a:spcPts val="600"/>
              </a:spcAft>
            </a:pPr>
            <a:r>
              <a:rPr lang="en-US" sz="1200" dirty="0">
                <a:solidFill>
                  <a:srgbClr val="D4D5C0"/>
                </a:solidFill>
                <a:latin typeface="Calibri"/>
                <a:cs typeface="Calibri"/>
              </a:rPr>
              <a:t>A </a:t>
            </a:r>
            <a:r>
              <a:rPr lang="en-US" sz="1200" dirty="0" err="1">
                <a:solidFill>
                  <a:srgbClr val="D4D5C0"/>
                </a:solidFill>
                <a:latin typeface="Calibri"/>
                <a:cs typeface="Calibri"/>
              </a:rPr>
              <a:t>Gileadite</a:t>
            </a:r>
            <a:r>
              <a:rPr lang="en-US" sz="1200" dirty="0">
                <a:solidFill>
                  <a:srgbClr val="D4D5C0"/>
                </a:solidFill>
                <a:latin typeface="Calibri"/>
                <a:cs typeface="Calibri"/>
              </a:rPr>
              <a:t> who judged Israel for 22 years. Had 30 sons who rode 30 donkeys and controlled 30 towns in Gilead, called </a:t>
            </a:r>
            <a:r>
              <a:rPr lang="en-US" sz="1200" dirty="0" err="1">
                <a:solidFill>
                  <a:srgbClr val="D4D5C0"/>
                </a:solidFill>
                <a:latin typeface="Calibri"/>
                <a:cs typeface="Calibri"/>
              </a:rPr>
              <a:t>Havvoth-jair</a:t>
            </a:r>
            <a:r>
              <a:rPr lang="en-US" sz="1200" dirty="0">
                <a:solidFill>
                  <a:srgbClr val="D4D5C0"/>
                </a:solidFill>
                <a:latin typeface="Calibri"/>
                <a:cs typeface="Calibri"/>
              </a:rPr>
              <a:t>. Buried in Kamon.</a:t>
            </a:r>
          </a:p>
          <a:p>
            <a:pPr algn="l">
              <a:spcBef>
                <a:spcPts val="200"/>
              </a:spcBef>
              <a:spcAft>
                <a:spcPts val="0"/>
              </a:spcAft>
            </a:pPr>
            <a:r>
              <a:rPr lang="en-US" sz="1800" b="1" dirty="0">
                <a:solidFill>
                  <a:srgbClr val="E7E8D1"/>
                </a:solidFill>
                <a:latin typeface="Georgia"/>
                <a:cs typeface="Georgia"/>
              </a:rPr>
              <a:t>Jephthah</a:t>
            </a:r>
            <a:r>
              <a:rPr lang="en-US" sz="1200" i="1" dirty="0">
                <a:solidFill>
                  <a:srgbClr val="B85042"/>
                </a:solidFill>
                <a:latin typeface="Georgia"/>
                <a:cs typeface="Georgia"/>
              </a:rPr>
              <a:t>  Judges 11–12:7</a:t>
            </a:r>
          </a:p>
          <a:p>
            <a:pPr algn="l">
              <a:spcBef>
                <a:spcPts val="100"/>
              </a:spcBef>
              <a:spcAft>
                <a:spcPts val="0"/>
              </a:spcAft>
            </a:pPr>
            <a:r>
              <a:rPr lang="en-US" sz="1200" dirty="0">
                <a:solidFill>
                  <a:srgbClr val="D4D5C0"/>
                </a:solidFill>
                <a:latin typeface="Calibri"/>
                <a:cs typeface="Calibri"/>
              </a:rPr>
              <a:t>A mighty warrior and son of Gilead, cast out by his brothers but recalled to lead Israel against Ammon. Defeated the Ammonites but is remembered for his tragic vow. Judged Israel for 6 years.</a:t>
            </a:r>
          </a:p>
        </p:txBody>
      </p:sp>
      <p:sp>
        <p:nvSpPr>
          <p:cNvPr id="21" name="RightCol"/>
          <p:cNvSpPr/>
          <p:nvPr/>
        </p:nvSpPr>
        <p:spPr>
          <a:xfrm>
            <a:off x="4700000" y="1750000"/>
            <a:ext cx="3900000" cy="4800000"/>
          </a:xfrm>
          <a:prstGeom prst="rect">
            <a:avLst/>
          </a:prstGeom>
          <a:noFill/>
          <a:ln w="0">
            <a:noFill/>
          </a:ln>
        </p:spPr>
        <p:txBody>
          <a:bodyPr lIns="91440" tIns="45720" rIns="91440" bIns="45720" anchor="t" anchorCtr="0">
            <a:noAutofit/>
          </a:bodyPr>
          <a:lstStyle/>
          <a:p>
            <a:pPr algn="l">
              <a:spcBef>
                <a:spcPts val="200"/>
              </a:spcBef>
              <a:spcAft>
                <a:spcPts val="0"/>
              </a:spcAft>
            </a:pPr>
            <a:r>
              <a:rPr lang="en-US" sz="1800" b="1" dirty="0">
                <a:solidFill>
                  <a:srgbClr val="E7E8D1"/>
                </a:solidFill>
                <a:latin typeface="Georgia"/>
                <a:cs typeface="Georgia"/>
              </a:rPr>
              <a:t>Ibzan</a:t>
            </a:r>
            <a:r>
              <a:rPr lang="en-US" sz="1200" i="1" dirty="0">
                <a:solidFill>
                  <a:srgbClr val="B85042"/>
                </a:solidFill>
                <a:latin typeface="Georgia"/>
                <a:cs typeface="Georgia"/>
              </a:rPr>
              <a:t>  Judges 12:8–10</a:t>
            </a:r>
          </a:p>
          <a:p>
            <a:pPr algn="l">
              <a:spcBef>
                <a:spcPts val="100"/>
              </a:spcBef>
              <a:spcAft>
                <a:spcPts val="600"/>
              </a:spcAft>
            </a:pPr>
            <a:r>
              <a:rPr lang="en-US" sz="1200" dirty="0">
                <a:solidFill>
                  <a:srgbClr val="D4D5C0"/>
                </a:solidFill>
                <a:latin typeface="Calibri"/>
                <a:cs typeface="Calibri"/>
              </a:rPr>
              <a:t>From Bethlehem, he had 30 sons and 30 daughters. Sent his daughters abroad in marriage and brought in 30 wives for his sons. Judged Israel for 7 years.</a:t>
            </a:r>
          </a:p>
          <a:p>
            <a:pPr algn="l">
              <a:spcBef>
                <a:spcPts val="200"/>
              </a:spcBef>
              <a:spcAft>
                <a:spcPts val="0"/>
              </a:spcAft>
            </a:pPr>
            <a:r>
              <a:rPr lang="en-US" sz="1800" b="1" dirty="0">
                <a:solidFill>
                  <a:srgbClr val="E7E8D1"/>
                </a:solidFill>
                <a:latin typeface="Georgia"/>
                <a:cs typeface="Georgia"/>
              </a:rPr>
              <a:t>Elon</a:t>
            </a:r>
            <a:r>
              <a:rPr lang="en-US" sz="1200" i="1" dirty="0">
                <a:solidFill>
                  <a:srgbClr val="B85042"/>
                </a:solidFill>
                <a:latin typeface="Georgia"/>
                <a:cs typeface="Georgia"/>
              </a:rPr>
              <a:t>  Judges 12:11–12</a:t>
            </a:r>
          </a:p>
          <a:p>
            <a:pPr algn="l">
              <a:spcBef>
                <a:spcPts val="100"/>
              </a:spcBef>
              <a:spcAft>
                <a:spcPts val="600"/>
              </a:spcAft>
            </a:pPr>
            <a:r>
              <a:rPr lang="en-US" sz="1200" dirty="0">
                <a:solidFill>
                  <a:srgbClr val="D4D5C0"/>
                </a:solidFill>
                <a:latin typeface="Calibri"/>
                <a:cs typeface="Calibri"/>
              </a:rPr>
              <a:t>A </a:t>
            </a:r>
            <a:r>
              <a:rPr lang="en-US" sz="1200" dirty="0" err="1">
                <a:solidFill>
                  <a:srgbClr val="D4D5C0"/>
                </a:solidFill>
                <a:latin typeface="Calibri"/>
                <a:cs typeface="Calibri"/>
              </a:rPr>
              <a:t>Zebulunite</a:t>
            </a:r>
            <a:r>
              <a:rPr lang="en-US" sz="1200" dirty="0">
                <a:solidFill>
                  <a:srgbClr val="D4D5C0"/>
                </a:solidFill>
                <a:latin typeface="Calibri"/>
                <a:cs typeface="Calibri"/>
              </a:rPr>
              <a:t> who judged Israel for 10 years. Little is recorded about his tenure, but his faithful service kept Israel stable. Buried in Aijalon in the land of Zebulun.</a:t>
            </a:r>
          </a:p>
          <a:p>
            <a:pPr algn="l">
              <a:spcBef>
                <a:spcPts val="200"/>
              </a:spcBef>
              <a:spcAft>
                <a:spcPts val="0"/>
              </a:spcAft>
            </a:pPr>
            <a:r>
              <a:rPr lang="en-US" sz="1800" b="1" dirty="0">
                <a:solidFill>
                  <a:srgbClr val="E7E8D1"/>
                </a:solidFill>
                <a:latin typeface="Georgia"/>
                <a:cs typeface="Georgia"/>
              </a:rPr>
              <a:t>Abdon</a:t>
            </a:r>
            <a:r>
              <a:rPr lang="en-US" sz="1200" i="1" dirty="0">
                <a:solidFill>
                  <a:srgbClr val="B85042"/>
                </a:solidFill>
                <a:latin typeface="Georgia"/>
                <a:cs typeface="Georgia"/>
              </a:rPr>
              <a:t>  Judges 12:13–15</a:t>
            </a:r>
          </a:p>
          <a:p>
            <a:pPr algn="l">
              <a:spcBef>
                <a:spcPts val="100"/>
              </a:spcBef>
              <a:spcAft>
                <a:spcPts val="0"/>
              </a:spcAft>
            </a:pPr>
            <a:r>
              <a:rPr lang="en-US" sz="1200" dirty="0">
                <a:solidFill>
                  <a:srgbClr val="D4D5C0"/>
                </a:solidFill>
                <a:latin typeface="Calibri"/>
                <a:cs typeface="Calibri"/>
              </a:rPr>
              <a:t>Son of Hillel, from Pirathon in Ephraim. Had 40 sons and 30 grandsons who rode 70 donkeys — a sign of wealth and status. Judged Israel for 8 years.</a:t>
            </a:r>
          </a:p>
        </p:txBody>
      </p:sp>
      <p:sp>
        <p:nvSpPr>
          <p:cNvPr id="4" name="Slide Number Placeholder 3"/>
          <p:cNvSpPr>
            <a:spLocks noGrp="1"/>
          </p:cNvSpPr>
          <p:nvPr>
            <p:ph type="sldNum" sz="quarter" idx="12"/>
          </p:nvPr>
        </p:nvSpPr>
        <p:spPr/>
        <p:txBody>
          <a:bodyPr/>
          <a:lstStyle/>
          <a:p>
            <a:fld id="{D2FF6DA9-008F-8B48-92A6-B652298478BF}"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1800000" y="-1800000"/>
            <a:ext cx="3000000" cy="3000000"/>
          </a:xfrm>
          <a:prstGeom prst="ellipse">
            <a:avLst/>
          </a:prstGeom>
          <a:solidFill>
            <a:srgbClr val="B85042">
              <a:alpha val="18000"/>
            </a:srgbClr>
          </a:solidFill>
          <a:ln w="0">
            <a:noFill/>
          </a:ln>
        </p:spPr>
        <p:txBody>
          <a:bodyPr/>
          <a:lstStyle/>
          <a:p>
            <a:endParaRPr/>
          </a:p>
        </p:txBody>
      </p:sp>
      <p:sp>
        <p:nvSpPr>
          <p:cNvPr id="11" name="Deco2"/>
          <p:cNvSpPr/>
          <p:nvPr/>
        </p:nvSpPr>
        <p:spPr>
          <a:xfrm>
            <a:off x="7800000" y="5400000"/>
            <a:ext cx="2000000" cy="2000000"/>
          </a:xfrm>
          <a:prstGeom prst="ellipse">
            <a:avLst/>
          </a:prstGeom>
          <a:solidFill>
            <a:srgbClr val="E7E8D1">
              <a:alpha val="10000"/>
            </a:srgbClr>
          </a:solidFill>
          <a:ln w="0">
            <a:noFill/>
          </a:ln>
        </p:spPr>
        <p:txBody>
          <a:bodyPr/>
          <a:lstStyle/>
          <a:p>
            <a:endParaRPr/>
          </a:p>
        </p:txBody>
      </p:sp>
      <p:sp>
        <p:nvSpPr>
          <p:cNvPr id="12" name="Deco3"/>
          <p:cNvSpPr/>
          <p:nvPr/>
        </p:nvSpPr>
        <p:spPr>
          <a:xfrm rot="2700000">
            <a:off x="300000" y="5800000"/>
            <a:ext cx="350000" cy="350000"/>
          </a:xfrm>
          <a:prstGeom prst="rect">
            <a:avLst/>
          </a:prstGeom>
          <a:solidFill>
            <a:srgbClr val="A7BEAE">
              <a:alpha val="20000"/>
            </a:srgbClr>
          </a:solidFill>
          <a:ln w="0">
            <a:noFill/>
          </a:ln>
        </p:spPr>
        <p:txBody>
          <a:bodyPr/>
          <a:lstStyle/>
          <a:p>
            <a:endParaRPr/>
          </a:p>
        </p:txBody>
      </p:sp>
      <p:sp>
        <p:nvSpPr>
          <p:cNvPr id="2" name="Title 1"/>
          <p:cNvSpPr>
            <a:spLocks noGrp="1"/>
          </p:cNvSpPr>
          <p:nvPr>
            <p:ph type="title"/>
          </p:nvPr>
        </p:nvSpPr>
        <p:spPr>
          <a:xfrm>
            <a:off x="600000" y="400000"/>
            <a:ext cx="7800000" cy="1200000"/>
          </a:xfrm>
        </p:spPr>
        <p:txBody>
          <a:bodyPr anchor="b" anchorCtr="0">
            <a:noAutofit/>
          </a:bodyPr>
          <a:lstStyle/>
          <a:p>
            <a:pPr algn="l"/>
            <a:r>
              <a:rPr lang="en-US" sz="3600" b="1" dirty="0">
                <a:solidFill>
                  <a:srgbClr val="E7E8D1"/>
                </a:solidFill>
                <a:latin typeface="Georgia"/>
                <a:cs typeface="Georgia"/>
              </a:rPr>
              <a:t>Samson</a:t>
            </a:r>
          </a:p>
        </p:txBody>
      </p:sp>
      <p:sp>
        <p:nvSpPr>
          <p:cNvPr id="14" name="Subtitle"/>
          <p:cNvSpPr/>
          <p:nvPr/>
        </p:nvSpPr>
        <p:spPr>
          <a:xfrm>
            <a:off x="600000" y="1620000"/>
            <a:ext cx="7800000" cy="300000"/>
          </a:xfrm>
          <a:prstGeom prst="rect">
            <a:avLst/>
          </a:prstGeom>
          <a:noFill/>
          <a:ln w="0">
            <a:noFill/>
          </a:ln>
        </p:spPr>
        <p:txBody>
          <a:bodyPr lIns="0" tIns="0" rIns="0" bIns="0" anchor="t" anchorCtr="0">
            <a:noAutofit/>
          </a:bodyPr>
          <a:lstStyle/>
          <a:p>
            <a:pPr algn="l"/>
            <a:r>
              <a:rPr lang="en-US" sz="1400" i="1">
                <a:solidFill>
                  <a:srgbClr val="B85042"/>
                </a:solidFill>
                <a:latin typeface="Georgia"/>
                <a:cs typeface="Georgia"/>
              </a:rPr>
              <a:t>Nazirite Strongman • Judges 13–16</a:t>
            </a:r>
          </a:p>
        </p:txBody>
      </p:sp>
      <p:sp>
        <p:nvSpPr>
          <p:cNvPr id="13" name="Separator"/>
          <p:cNvSpPr/>
          <p:nvPr/>
        </p:nvSpPr>
        <p:spPr>
          <a:xfrm>
            <a:off x="600000" y="1980000"/>
            <a:ext cx="1800000" cy="0"/>
          </a:xfrm>
          <a:prstGeom prst="line">
            <a:avLst/>
          </a:prstGeom>
          <a:ln w="19050">
            <a:solidFill>
              <a:srgbClr val="B85042">
                <a:alpha val="70000"/>
              </a:srgbClr>
            </a:solidFill>
          </a:ln>
        </p:spPr>
        <p:txBody>
          <a:bodyPr/>
          <a:lstStyle/>
          <a:p>
            <a:endParaRPr/>
          </a:p>
        </p:txBody>
      </p:sp>
      <p:sp>
        <p:nvSpPr>
          <p:cNvPr id="3" name="Content Placeholder 2"/>
          <p:cNvSpPr>
            <a:spLocks noGrp="1"/>
          </p:cNvSpPr>
          <p:nvPr>
            <p:ph idx="1"/>
          </p:nvPr>
        </p:nvSpPr>
        <p:spPr>
          <a:xfrm>
            <a:off x="600000" y="2100000"/>
            <a:ext cx="7800000" cy="4200000"/>
          </a:xfrm>
        </p:spPr>
        <p:txBody>
          <a:bodyPr anchor="t" anchorCtr="0">
            <a:noAutofit/>
          </a:bodyPr>
          <a:lstStyle/>
          <a:p>
            <a:pPr marL="228600" indent="-228600" algn="l">
              <a:spcBef>
                <a:spcPts val="800"/>
              </a:spcBef>
              <a:buFont typeface="Arial" panose="020B0604020202020204"/>
              <a:buChar char="•"/>
            </a:pPr>
            <a:r>
              <a:rPr lang="en-US" sz="1800" b="1" dirty="0">
                <a:solidFill>
                  <a:srgbClr val="E7E8D1"/>
                </a:solidFill>
                <a:latin typeface="Calibri"/>
                <a:cs typeface="Calibri"/>
              </a:rPr>
              <a:t>Set apart from birth as a Nazirite</a:t>
            </a:r>
            <a:r>
              <a:rPr lang="en-US" sz="1800" dirty="0">
                <a:solidFill>
                  <a:srgbClr val="D4D5C0"/>
                </a:solidFill>
                <a:latin typeface="Calibri"/>
                <a:cs typeface="Calibri"/>
              </a:rPr>
              <a:t> — an angel announced his birth to his barren mother, forbidding wine, unclean food, and cutting his hair</a:t>
            </a:r>
          </a:p>
          <a:p>
            <a:pPr marL="228600" indent="-228600" algn="l">
              <a:spcBef>
                <a:spcPts val="400"/>
              </a:spcBef>
              <a:buFont typeface="Arial" panose="020B0604020202020204"/>
              <a:buChar char="•"/>
            </a:pPr>
            <a:r>
              <a:rPr lang="en-US" sz="1800" b="1" dirty="0">
                <a:solidFill>
                  <a:srgbClr val="E7E8D1"/>
                </a:solidFill>
                <a:latin typeface="Calibri"/>
                <a:cs typeface="Calibri"/>
              </a:rPr>
              <a:t>Supernatural strength from the Spirit of the LORD</a:t>
            </a:r>
            <a:r>
              <a:rPr lang="en-US" sz="1800" dirty="0">
                <a:solidFill>
                  <a:srgbClr val="D4D5C0"/>
                </a:solidFill>
                <a:latin typeface="Calibri"/>
                <a:cs typeface="Calibri"/>
              </a:rPr>
              <a:t> — killed a lion bare-handed, struck down 1,000 Philistines with a donkey’s jawbone, and carried Gaza’s city gates to a hilltop</a:t>
            </a:r>
          </a:p>
          <a:p>
            <a:pPr marL="228600" indent="-228600" algn="l">
              <a:spcBef>
                <a:spcPts val="400"/>
              </a:spcBef>
              <a:buFont typeface="Arial" panose="020B0604020202020204"/>
              <a:buChar char="•"/>
            </a:pPr>
            <a:r>
              <a:rPr lang="en-US" sz="1800" b="1" dirty="0">
                <a:solidFill>
                  <a:srgbClr val="E7E8D1"/>
                </a:solidFill>
                <a:latin typeface="Calibri"/>
                <a:cs typeface="Calibri"/>
              </a:rPr>
              <a:t>Entangled by Delilah</a:t>
            </a:r>
            <a:r>
              <a:rPr lang="en-US" sz="1800" dirty="0">
                <a:solidFill>
                  <a:srgbClr val="D4D5C0"/>
                </a:solidFill>
                <a:latin typeface="Calibri"/>
                <a:cs typeface="Calibri"/>
              </a:rPr>
              <a:t> — she pressed him daily until he revealed the secret of his strength; the Philistines shaved his head and his power left him</a:t>
            </a:r>
          </a:p>
          <a:p>
            <a:pPr marL="228600" indent="-228600" algn="l">
              <a:spcBef>
                <a:spcPts val="400"/>
              </a:spcBef>
              <a:buFont typeface="Arial" panose="020B0604020202020204"/>
              <a:buChar char="•"/>
            </a:pPr>
            <a:r>
              <a:rPr lang="en-US" sz="1800" b="1" dirty="0">
                <a:solidFill>
                  <a:srgbClr val="E7E8D1"/>
                </a:solidFill>
                <a:latin typeface="Calibri"/>
                <a:cs typeface="Calibri"/>
              </a:rPr>
              <a:t>Captured, blinded, and enslaved</a:t>
            </a:r>
            <a:r>
              <a:rPr lang="en-US" sz="1800" dirty="0">
                <a:solidFill>
                  <a:srgbClr val="D4D5C0"/>
                </a:solidFill>
                <a:latin typeface="Calibri"/>
                <a:cs typeface="Calibri"/>
              </a:rPr>
              <a:t> — the Philistines gouged out his eyes and forced him to grind grain in prison, but his hair began to grow back</a:t>
            </a:r>
          </a:p>
          <a:p>
            <a:pPr marL="228600" indent="-228600" algn="l">
              <a:spcBef>
                <a:spcPts val="400"/>
              </a:spcBef>
              <a:buFont typeface="Arial" panose="020B0604020202020204"/>
              <a:buChar char="•"/>
            </a:pPr>
            <a:r>
              <a:rPr lang="en-US" sz="1800" b="1" dirty="0">
                <a:solidFill>
                  <a:srgbClr val="E7E8D1"/>
                </a:solidFill>
                <a:latin typeface="Calibri"/>
                <a:cs typeface="Calibri"/>
              </a:rPr>
              <a:t>Final sacrifice brought greatest victory</a:t>
            </a:r>
            <a:r>
              <a:rPr lang="en-US" sz="1800" dirty="0">
                <a:solidFill>
                  <a:srgbClr val="D4D5C0"/>
                </a:solidFill>
                <a:latin typeface="Calibri"/>
                <a:cs typeface="Calibri"/>
              </a:rPr>
              <a:t> — at a Philistine feast to Dagon, he pushed apart the temple pillars, killing more enemies in death than in life</a:t>
            </a:r>
          </a:p>
        </p:txBody>
      </p:sp>
      <p:sp>
        <p:nvSpPr>
          <p:cNvPr id="4" name="Slide Number Placeholder 3">
            <a:extLst>
              <a:ext uri="{FF2B5EF4-FFF2-40B4-BE49-F238E27FC236}">
                <a16:creationId xmlns:a16="http://schemas.microsoft.com/office/drawing/2014/main" id="{C4004B83-FC42-ACA1-B21A-8FAD200E031B}"/>
              </a:ext>
            </a:extLst>
          </p:cNvPr>
          <p:cNvSpPr>
            <a:spLocks noGrp="1"/>
          </p:cNvSpPr>
          <p:nvPr>
            <p:ph type="sldNum" sz="quarter" idx="12"/>
          </p:nvPr>
        </p:nvSpPr>
        <p:spPr/>
        <p:txBody>
          <a:bodyPr/>
          <a:lstStyle/>
          <a:p>
            <a:fld id="{C1FF6DA9-008F-8B48-92A6-B652298478BF}"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8700000" y="800000"/>
            <a:ext cx="55000" cy="5200000"/>
          </a:xfrm>
          <a:prstGeom prst="rect">
            <a:avLst/>
          </a:prstGeom>
          <a:solidFill>
            <a:srgbClr val="B85042">
              <a:alpha val="60000"/>
            </a:srgbClr>
          </a:solidFill>
          <a:ln w="0">
            <a:noFill/>
          </a:ln>
        </p:spPr>
        <p:txBody>
          <a:bodyPr/>
          <a:lstStyle/>
          <a:p>
            <a:endParaRPr/>
          </a:p>
        </p:txBody>
      </p:sp>
      <p:sp>
        <p:nvSpPr>
          <p:cNvPr id="11" name="Deco2"/>
          <p:cNvSpPr/>
          <p:nvPr/>
        </p:nvSpPr>
        <p:spPr>
          <a:xfrm>
            <a:off x="-800000" y="4200000"/>
            <a:ext cx="2600000" cy="2600000"/>
          </a:xfrm>
          <a:prstGeom prst="ellipse">
            <a:avLst/>
          </a:prstGeom>
          <a:solidFill>
            <a:srgbClr val="B85042">
              <a:alpha val="15000"/>
            </a:srgbClr>
          </a:solidFill>
          <a:ln w="0">
            <a:noFill/>
          </a:ln>
        </p:spPr>
        <p:txBody>
          <a:bodyPr/>
          <a:lstStyle/>
          <a:p>
            <a:endParaRPr/>
          </a:p>
        </p:txBody>
      </p:sp>
      <p:sp>
        <p:nvSpPr>
          <p:cNvPr id="12" name="Deco3"/>
          <p:cNvSpPr/>
          <p:nvPr/>
        </p:nvSpPr>
        <p:spPr>
          <a:xfrm>
            <a:off x="8200000" y="500000"/>
            <a:ext cx="130000" cy="130000"/>
          </a:xfrm>
          <a:prstGeom prst="ellipse">
            <a:avLst/>
          </a:prstGeom>
          <a:solidFill>
            <a:srgbClr val="A7BEAE">
              <a:alpha val="35000"/>
            </a:srgbClr>
          </a:solidFill>
          <a:ln w="0">
            <a:noFill/>
          </a:ln>
        </p:spPr>
        <p:txBody>
          <a:bodyPr/>
          <a:lstStyle/>
          <a:p>
            <a:endParaRPr/>
          </a:p>
        </p:txBody>
      </p:sp>
      <p:sp>
        <p:nvSpPr>
          <p:cNvPr id="2" name="Title 1"/>
          <p:cNvSpPr>
            <a:spLocks noGrp="1"/>
          </p:cNvSpPr>
          <p:nvPr>
            <p:ph type="title"/>
          </p:nvPr>
        </p:nvSpPr>
        <p:spPr>
          <a:xfrm>
            <a:off x="600000" y="400000"/>
            <a:ext cx="7800000" cy="1200000"/>
          </a:xfrm>
        </p:spPr>
        <p:txBody>
          <a:bodyPr anchor="b" anchorCtr="0">
            <a:noAutofit/>
          </a:bodyPr>
          <a:lstStyle/>
          <a:p>
            <a:pPr algn="l"/>
            <a:r>
              <a:rPr lang="en-US" sz="3600" b="1" dirty="0">
                <a:solidFill>
                  <a:srgbClr val="E7E8D1"/>
                </a:solidFill>
                <a:latin typeface="Georgia"/>
                <a:cs typeface="Georgia"/>
              </a:rPr>
              <a:t>Spiritual Condition</a:t>
            </a:r>
          </a:p>
        </p:txBody>
      </p:sp>
      <p:sp>
        <p:nvSpPr>
          <p:cNvPr id="13" name="Separator"/>
          <p:cNvSpPr/>
          <p:nvPr/>
        </p:nvSpPr>
        <p:spPr>
          <a:xfrm>
            <a:off x="600000" y="1700000"/>
            <a:ext cx="1800000" cy="0"/>
          </a:xfrm>
          <a:prstGeom prst="line">
            <a:avLst/>
          </a:prstGeom>
          <a:ln w="19050">
            <a:solidFill>
              <a:srgbClr val="B85042">
                <a:alpha val="70000"/>
              </a:srgbClr>
            </a:solidFill>
          </a:ln>
        </p:spPr>
        <p:txBody>
          <a:bodyPr/>
          <a:lstStyle/>
          <a:p>
            <a:endParaRPr/>
          </a:p>
        </p:txBody>
      </p:sp>
      <p:sp>
        <p:nvSpPr>
          <p:cNvPr id="3" name="Content Placeholder 2"/>
          <p:cNvSpPr>
            <a:spLocks noGrp="1"/>
          </p:cNvSpPr>
          <p:nvPr>
            <p:ph idx="1"/>
          </p:nvPr>
        </p:nvSpPr>
        <p:spPr>
          <a:xfrm>
            <a:off x="600000" y="1900000"/>
            <a:ext cx="7800000" cy="4400000"/>
          </a:xfrm>
        </p:spPr>
        <p:txBody>
          <a:bodyPr anchor="t" anchorCtr="0">
            <a:noAutofit/>
          </a:bodyPr>
          <a:lstStyle/>
          <a:p>
            <a:pPr marL="228600" indent="-228600" algn="l">
              <a:spcBef>
                <a:spcPts val="800"/>
              </a:spcBef>
              <a:buFont typeface="Arial" panose="020B0604020202020204"/>
              <a:buChar char="•"/>
            </a:pPr>
            <a:r>
              <a:rPr lang="en-US" sz="1800" dirty="0">
                <a:solidFill>
                  <a:srgbClr val="D4D5C0"/>
                </a:solidFill>
                <a:latin typeface="Calibri"/>
                <a:cs typeface="Calibri"/>
              </a:rPr>
              <a:t>Moral decline</a:t>
            </a:r>
          </a:p>
          <a:p>
            <a:pPr marL="228600" indent="-228600" algn="l">
              <a:spcBef>
                <a:spcPts val="400"/>
              </a:spcBef>
              <a:buFont typeface="Arial" panose="020B0604020202020204"/>
              <a:buChar char="•"/>
            </a:pPr>
            <a:r>
              <a:rPr lang="en-US" sz="1800" dirty="0">
                <a:solidFill>
                  <a:srgbClr val="D4D5C0"/>
                </a:solidFill>
                <a:latin typeface="Calibri"/>
                <a:cs typeface="Calibri"/>
              </a:rPr>
              <a:t>Idolatry</a:t>
            </a:r>
          </a:p>
          <a:p>
            <a:pPr marL="228600" indent="-228600" algn="l">
              <a:spcBef>
                <a:spcPts val="400"/>
              </a:spcBef>
              <a:buFont typeface="Arial" panose="020B0604020202020204"/>
              <a:buChar char="•"/>
            </a:pPr>
            <a:r>
              <a:rPr lang="en-US" sz="1800" dirty="0">
                <a:solidFill>
                  <a:srgbClr val="D4D5C0"/>
                </a:solidFill>
                <a:latin typeface="Calibri"/>
                <a:cs typeface="Calibri"/>
              </a:rPr>
              <a:t>Disunity</a:t>
            </a:r>
          </a:p>
          <a:p>
            <a:pPr marL="228600" indent="-228600" algn="l">
              <a:spcBef>
                <a:spcPts val="400"/>
              </a:spcBef>
              <a:buFont typeface="Arial" panose="020B0604020202020204"/>
              <a:buChar char="•"/>
            </a:pPr>
            <a:r>
              <a:rPr lang="en-US" sz="1800" dirty="0">
                <a:solidFill>
                  <a:srgbClr val="D4D5C0"/>
                </a:solidFill>
                <a:latin typeface="Calibri"/>
                <a:cs typeface="Calibri"/>
              </a:rPr>
              <a:t>Corruption</a:t>
            </a:r>
          </a:p>
        </p:txBody>
      </p:sp>
      <p:sp>
        <p:nvSpPr>
          <p:cNvPr id="4" name="Slide Number Placeholder 3">
            <a:extLst>
              <a:ext uri="{FF2B5EF4-FFF2-40B4-BE49-F238E27FC236}">
                <a16:creationId xmlns:a16="http://schemas.microsoft.com/office/drawing/2014/main" id="{323EEA00-B7C6-9E45-1945-5EF6B41EF5F3}"/>
              </a:ext>
            </a:extLst>
          </p:cNvPr>
          <p:cNvSpPr>
            <a:spLocks noGrp="1"/>
          </p:cNvSpPr>
          <p:nvPr>
            <p:ph type="sldNum" sz="quarter" idx="12"/>
          </p:nvPr>
        </p:nvSpPr>
        <p:spPr/>
        <p:txBody>
          <a:bodyPr/>
          <a:lstStyle/>
          <a:p>
            <a:fld id="{C1FF6DA9-008F-8B48-92A6-B652298478BF}"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7000000" y="-600000"/>
            <a:ext cx="2400000" cy="2400000"/>
          </a:xfrm>
          <a:prstGeom prst="ellipse">
            <a:avLst/>
          </a:prstGeom>
          <a:solidFill>
            <a:srgbClr val="A7BEAE">
              <a:alpha val="12000"/>
            </a:srgbClr>
          </a:solidFill>
          <a:ln w="0">
            <a:noFill/>
          </a:ln>
        </p:spPr>
        <p:txBody>
          <a:bodyPr/>
          <a:lstStyle/>
          <a:p>
            <a:endParaRPr/>
          </a:p>
        </p:txBody>
      </p:sp>
      <p:sp>
        <p:nvSpPr>
          <p:cNvPr id="11" name="Deco2"/>
          <p:cNvSpPr/>
          <p:nvPr/>
        </p:nvSpPr>
        <p:spPr>
          <a:xfrm>
            <a:off x="7800000" y="200000"/>
            <a:ext cx="1800000" cy="1800000"/>
          </a:xfrm>
          <a:prstGeom prst="ellipse">
            <a:avLst/>
          </a:prstGeom>
          <a:solidFill>
            <a:srgbClr val="B85042">
              <a:alpha val="20000"/>
            </a:srgbClr>
          </a:solidFill>
          <a:ln w="0">
            <a:noFill/>
          </a:ln>
        </p:spPr>
        <p:txBody>
          <a:bodyPr/>
          <a:lstStyle/>
          <a:p>
            <a:endParaRPr/>
          </a:p>
        </p:txBody>
      </p:sp>
      <p:sp>
        <p:nvSpPr>
          <p:cNvPr id="12" name="Deco3"/>
          <p:cNvSpPr/>
          <p:nvPr/>
        </p:nvSpPr>
        <p:spPr>
          <a:xfrm rot="2700000">
            <a:off x="500000" y="6000000"/>
            <a:ext cx="300000" cy="300000"/>
          </a:xfrm>
          <a:prstGeom prst="rect">
            <a:avLst/>
          </a:prstGeom>
          <a:solidFill>
            <a:srgbClr val="E7E8D1">
              <a:alpha val="18000"/>
            </a:srgbClr>
          </a:solidFill>
          <a:ln w="0">
            <a:noFill/>
          </a:ln>
        </p:spPr>
        <p:txBody>
          <a:bodyPr/>
          <a:lstStyle/>
          <a:p>
            <a:endParaRPr/>
          </a:p>
        </p:txBody>
      </p:sp>
      <p:sp>
        <p:nvSpPr>
          <p:cNvPr id="2" name="Title 1"/>
          <p:cNvSpPr>
            <a:spLocks noGrp="1"/>
          </p:cNvSpPr>
          <p:nvPr>
            <p:ph type="title"/>
          </p:nvPr>
        </p:nvSpPr>
        <p:spPr>
          <a:xfrm>
            <a:off x="600000" y="400000"/>
            <a:ext cx="7800000" cy="1200000"/>
          </a:xfrm>
        </p:spPr>
        <p:txBody>
          <a:bodyPr anchor="b" anchorCtr="0">
            <a:noAutofit/>
          </a:bodyPr>
          <a:lstStyle/>
          <a:p>
            <a:pPr algn="l"/>
            <a:r>
              <a:rPr lang="en-US" sz="3600" b="1" dirty="0">
                <a:solidFill>
                  <a:srgbClr val="E7E8D1"/>
                </a:solidFill>
                <a:latin typeface="Georgia"/>
                <a:cs typeface="Georgia"/>
              </a:rPr>
              <a:t>Key Themes</a:t>
            </a:r>
          </a:p>
        </p:txBody>
      </p:sp>
      <p:sp>
        <p:nvSpPr>
          <p:cNvPr id="13" name="Separator"/>
          <p:cNvSpPr/>
          <p:nvPr/>
        </p:nvSpPr>
        <p:spPr>
          <a:xfrm>
            <a:off x="600000" y="1700000"/>
            <a:ext cx="1800000" cy="0"/>
          </a:xfrm>
          <a:prstGeom prst="line">
            <a:avLst/>
          </a:prstGeom>
          <a:ln w="19050">
            <a:solidFill>
              <a:srgbClr val="B85042">
                <a:alpha val="70000"/>
              </a:srgbClr>
            </a:solidFill>
          </a:ln>
        </p:spPr>
        <p:txBody>
          <a:bodyPr/>
          <a:lstStyle/>
          <a:p>
            <a:endParaRPr/>
          </a:p>
        </p:txBody>
      </p:sp>
      <p:sp>
        <p:nvSpPr>
          <p:cNvPr id="3" name="Content Placeholder 2"/>
          <p:cNvSpPr>
            <a:spLocks noGrp="1"/>
          </p:cNvSpPr>
          <p:nvPr>
            <p:ph idx="1"/>
          </p:nvPr>
        </p:nvSpPr>
        <p:spPr>
          <a:xfrm>
            <a:off x="600000" y="1900000"/>
            <a:ext cx="7800000" cy="4400000"/>
          </a:xfrm>
        </p:spPr>
        <p:txBody>
          <a:bodyPr anchor="t" anchorCtr="0">
            <a:noAutofit/>
          </a:bodyPr>
          <a:lstStyle/>
          <a:p>
            <a:pPr marL="228600" indent="-228600" algn="l">
              <a:spcBef>
                <a:spcPts val="800"/>
              </a:spcBef>
              <a:buFont typeface="Arial" panose="020B0604020202020204"/>
              <a:buChar char="•"/>
            </a:pPr>
            <a:r>
              <a:rPr lang="en-US" sz="1800" dirty="0">
                <a:solidFill>
                  <a:srgbClr val="D4D5C0"/>
                </a:solidFill>
                <a:latin typeface="Calibri"/>
                <a:cs typeface="Calibri"/>
              </a:rPr>
              <a:t>Justice &amp; mercy</a:t>
            </a:r>
          </a:p>
          <a:p>
            <a:pPr marL="228600" indent="-228600" algn="l">
              <a:spcBef>
                <a:spcPts val="400"/>
              </a:spcBef>
              <a:buFont typeface="Arial" panose="020B0604020202020204"/>
              <a:buChar char="•"/>
            </a:pPr>
            <a:r>
              <a:rPr lang="en-US" sz="1800" dirty="0">
                <a:solidFill>
                  <a:srgbClr val="D4D5C0"/>
                </a:solidFill>
                <a:latin typeface="Calibri"/>
                <a:cs typeface="Calibri"/>
              </a:rPr>
              <a:t>Consequences of sin</a:t>
            </a:r>
          </a:p>
          <a:p>
            <a:pPr marL="228600" indent="-228600" algn="l">
              <a:spcBef>
                <a:spcPts val="400"/>
              </a:spcBef>
              <a:buFont typeface="Arial" panose="020B0604020202020204"/>
              <a:buChar char="•"/>
            </a:pPr>
            <a:r>
              <a:rPr lang="en-US" sz="1800" dirty="0">
                <a:solidFill>
                  <a:srgbClr val="D4D5C0"/>
                </a:solidFill>
                <a:latin typeface="Calibri"/>
                <a:cs typeface="Calibri"/>
              </a:rPr>
              <a:t>Repentance</a:t>
            </a:r>
          </a:p>
          <a:p>
            <a:pPr marL="228600" indent="-228600" algn="l">
              <a:spcBef>
                <a:spcPts val="400"/>
              </a:spcBef>
              <a:buFont typeface="Arial" panose="020B0604020202020204"/>
              <a:buChar char="•"/>
            </a:pPr>
            <a:r>
              <a:rPr lang="en-US" sz="1800" dirty="0">
                <a:solidFill>
                  <a:srgbClr val="D4D5C0"/>
                </a:solidFill>
                <a:latin typeface="Calibri"/>
                <a:cs typeface="Calibri"/>
              </a:rPr>
              <a:t>Leadership matters</a:t>
            </a:r>
          </a:p>
        </p:txBody>
      </p:sp>
      <p:sp>
        <p:nvSpPr>
          <p:cNvPr id="4" name="Slide Number Placeholder 3">
            <a:extLst>
              <a:ext uri="{FF2B5EF4-FFF2-40B4-BE49-F238E27FC236}">
                <a16:creationId xmlns:a16="http://schemas.microsoft.com/office/drawing/2014/main" id="{562AE0EF-0643-F0F1-D2A1-D0BE4E5B005B}"/>
              </a:ext>
            </a:extLst>
          </p:cNvPr>
          <p:cNvSpPr>
            <a:spLocks noGrp="1"/>
          </p:cNvSpPr>
          <p:nvPr>
            <p:ph type="sldNum" sz="quarter" idx="12"/>
          </p:nvPr>
        </p:nvSpPr>
        <p:spPr/>
        <p:txBody>
          <a:bodyPr/>
          <a:lstStyle/>
          <a:p>
            <a:fld id="{C1FF6DA9-008F-8B48-92A6-B652298478BF}"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7400000" y="-800000"/>
            <a:ext cx="2800000" cy="2800000"/>
          </a:xfrm>
          <a:prstGeom prst="ellipse">
            <a:avLst/>
          </a:prstGeom>
          <a:solidFill>
            <a:srgbClr val="B85042">
              <a:alpha val="20000"/>
            </a:srgbClr>
          </a:solidFill>
          <a:ln w="0">
            <a:noFill/>
          </a:ln>
        </p:spPr>
        <p:txBody>
          <a:bodyPr/>
          <a:lstStyle/>
          <a:p>
            <a:endParaRPr/>
          </a:p>
        </p:txBody>
      </p:sp>
      <p:sp>
        <p:nvSpPr>
          <p:cNvPr id="11" name="Deco2"/>
          <p:cNvSpPr/>
          <p:nvPr/>
        </p:nvSpPr>
        <p:spPr>
          <a:xfrm>
            <a:off x="-400000" y="5600000"/>
            <a:ext cx="1800000" cy="1800000"/>
          </a:xfrm>
          <a:prstGeom prst="ellipse">
            <a:avLst/>
          </a:prstGeom>
          <a:solidFill>
            <a:srgbClr val="A7BEAE">
              <a:alpha val="12000"/>
            </a:srgbClr>
          </a:solidFill>
          <a:ln w="0">
            <a:noFill/>
          </a:ln>
        </p:spPr>
        <p:txBody>
          <a:bodyPr/>
          <a:lstStyle/>
          <a:p>
            <a:endParaRPr/>
          </a:p>
        </p:txBody>
      </p:sp>
      <p:sp>
        <p:nvSpPr>
          <p:cNvPr id="12" name="Deco3"/>
          <p:cNvSpPr/>
          <p:nvPr/>
        </p:nvSpPr>
        <p:spPr>
          <a:xfrm>
            <a:off x="8400000" y="6000000"/>
            <a:ext cx="120000" cy="120000"/>
          </a:xfrm>
          <a:prstGeom prst="ellipse">
            <a:avLst/>
          </a:prstGeom>
          <a:solidFill>
            <a:srgbClr val="E7E8D1">
              <a:alpha val="30000"/>
            </a:srgbClr>
          </a:solidFill>
          <a:ln w="0">
            <a:noFill/>
          </a:ln>
        </p:spPr>
        <p:txBody>
          <a:bodyPr/>
          <a:lstStyle/>
          <a:p>
            <a:endParaRPr/>
          </a:p>
        </p:txBody>
      </p:sp>
      <p:sp>
        <p:nvSpPr>
          <p:cNvPr id="2" name="Title 1"/>
          <p:cNvSpPr>
            <a:spLocks noGrp="1"/>
          </p:cNvSpPr>
          <p:nvPr>
            <p:ph type="title"/>
          </p:nvPr>
        </p:nvSpPr>
        <p:spPr>
          <a:xfrm>
            <a:off x="600000" y="400000"/>
            <a:ext cx="7800000" cy="1200000"/>
          </a:xfrm>
        </p:spPr>
        <p:txBody>
          <a:bodyPr anchor="b" anchorCtr="0">
            <a:noAutofit/>
          </a:bodyPr>
          <a:lstStyle/>
          <a:p>
            <a:pPr algn="l"/>
            <a:r>
              <a:rPr lang="en-US" sz="3600" b="1" dirty="0">
                <a:solidFill>
                  <a:srgbClr val="E7E8D1"/>
                </a:solidFill>
                <a:latin typeface="Georgia"/>
                <a:cs typeface="Georgia"/>
              </a:rPr>
              <a:t>Key Lesson</a:t>
            </a:r>
          </a:p>
        </p:txBody>
      </p:sp>
      <p:sp>
        <p:nvSpPr>
          <p:cNvPr id="13" name="Separator"/>
          <p:cNvSpPr/>
          <p:nvPr/>
        </p:nvSpPr>
        <p:spPr>
          <a:xfrm>
            <a:off x="600000" y="1700000"/>
            <a:ext cx="1800000" cy="0"/>
          </a:xfrm>
          <a:prstGeom prst="line">
            <a:avLst/>
          </a:prstGeom>
          <a:ln w="19050">
            <a:solidFill>
              <a:srgbClr val="B85042">
                <a:alpha val="70000"/>
              </a:srgbClr>
            </a:solidFill>
          </a:ln>
        </p:spPr>
        <p:txBody>
          <a:bodyPr/>
          <a:lstStyle/>
          <a:p>
            <a:endParaRPr/>
          </a:p>
        </p:txBody>
      </p:sp>
      <p:sp>
        <p:nvSpPr>
          <p:cNvPr id="3" name="Content Placeholder 2"/>
          <p:cNvSpPr>
            <a:spLocks noGrp="1"/>
          </p:cNvSpPr>
          <p:nvPr>
            <p:ph idx="1"/>
          </p:nvPr>
        </p:nvSpPr>
        <p:spPr>
          <a:xfrm>
            <a:off x="600000" y="1900000"/>
            <a:ext cx="7800000" cy="4400000"/>
          </a:xfrm>
        </p:spPr>
        <p:txBody>
          <a:bodyPr anchor="t" anchorCtr="0">
            <a:noAutofit/>
          </a:bodyPr>
          <a:lstStyle/>
          <a:p>
            <a:pPr marL="228600" indent="-228600" algn="l">
              <a:spcBef>
                <a:spcPts val="800"/>
              </a:spcBef>
              <a:buFont typeface="Arial" panose="020B0604020202020204"/>
              <a:buChar char="•"/>
            </a:pPr>
            <a:r>
              <a:rPr lang="en-US" sz="1800" dirty="0">
                <a:solidFill>
                  <a:srgbClr val="D4D5C0"/>
                </a:solidFill>
                <a:latin typeface="Calibri"/>
                <a:cs typeface="Calibri"/>
              </a:rPr>
              <a:t>Without God = chaos</a:t>
            </a:r>
          </a:p>
          <a:p>
            <a:pPr marL="228600" indent="-228600" algn="l">
              <a:spcBef>
                <a:spcPts val="400"/>
              </a:spcBef>
              <a:buFont typeface="Arial" panose="020B0604020202020204"/>
              <a:buChar char="•"/>
            </a:pPr>
            <a:r>
              <a:rPr lang="en-US" sz="1800" dirty="0">
                <a:solidFill>
                  <a:srgbClr val="D4D5C0"/>
                </a:solidFill>
                <a:latin typeface="Calibri"/>
                <a:cs typeface="Calibri"/>
              </a:rPr>
              <a:t>True deliverance from God</a:t>
            </a:r>
          </a:p>
          <a:p>
            <a:pPr marL="228600" indent="-228600" algn="l">
              <a:spcBef>
                <a:spcPts val="400"/>
              </a:spcBef>
              <a:buFont typeface="Arial" panose="020B0604020202020204"/>
              <a:buChar char="•"/>
            </a:pPr>
            <a:r>
              <a:rPr lang="en-US" sz="1800" dirty="0">
                <a:solidFill>
                  <a:srgbClr val="D4D5C0"/>
                </a:solidFill>
                <a:latin typeface="Calibri"/>
                <a:cs typeface="Calibri"/>
              </a:rPr>
              <a:t>Need for a righteous King</a:t>
            </a:r>
          </a:p>
        </p:txBody>
      </p:sp>
      <p:sp>
        <p:nvSpPr>
          <p:cNvPr id="4" name="Slide Number Placeholder 3">
            <a:extLst>
              <a:ext uri="{FF2B5EF4-FFF2-40B4-BE49-F238E27FC236}">
                <a16:creationId xmlns:a16="http://schemas.microsoft.com/office/drawing/2014/main" id="{4ECD8CFB-53FE-5A89-FB10-36B4CBC26265}"/>
              </a:ext>
            </a:extLst>
          </p:cNvPr>
          <p:cNvSpPr>
            <a:spLocks noGrp="1"/>
          </p:cNvSpPr>
          <p:nvPr>
            <p:ph type="sldNum" sz="quarter" idx="12"/>
          </p:nvPr>
        </p:nvSpPr>
        <p:spPr/>
        <p:txBody>
          <a:bodyPr/>
          <a:lstStyle/>
          <a:p>
            <a:fld id="{C1FF6DA9-008F-8B48-92A6-B652298478BF}"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a:extLst>
            <a:ext uri="{FF2B5EF4-FFF2-40B4-BE49-F238E27FC236}">
              <a16:creationId xmlns:a16="http://schemas.microsoft.com/office/drawing/2014/main" id="{EF2A2E35-95C7-B436-D7B4-D7C2F3794451}"/>
            </a:ext>
          </a:extLst>
        </p:cNvPr>
        <p:cNvGrpSpPr/>
        <p:nvPr/>
      </p:nvGrpSpPr>
      <p:grpSpPr>
        <a:xfrm>
          <a:off x="0" y="0"/>
          <a:ext cx="0" cy="0"/>
          <a:chOff x="0" y="0"/>
          <a:chExt cx="0" cy="0"/>
        </a:xfrm>
      </p:grpSpPr>
      <p:sp>
        <p:nvSpPr>
          <p:cNvPr id="10" name="Deco1">
            <a:extLst>
              <a:ext uri="{FF2B5EF4-FFF2-40B4-BE49-F238E27FC236}">
                <a16:creationId xmlns:a16="http://schemas.microsoft.com/office/drawing/2014/main" id="{1FA0283B-91E1-0A7E-1038-C9D7E3553FCA}"/>
              </a:ext>
            </a:extLst>
          </p:cNvPr>
          <p:cNvSpPr/>
          <p:nvPr/>
        </p:nvSpPr>
        <p:spPr>
          <a:xfrm>
            <a:off x="6400000" y="2000000"/>
            <a:ext cx="3600000" cy="3600000"/>
          </a:xfrm>
          <a:prstGeom prst="ellipse">
            <a:avLst/>
          </a:prstGeom>
          <a:solidFill>
            <a:srgbClr val="B85042">
              <a:alpha val="15000"/>
            </a:srgbClr>
          </a:solidFill>
          <a:ln w="0">
            <a:noFill/>
          </a:ln>
        </p:spPr>
        <p:txBody>
          <a:bodyPr/>
          <a:lstStyle/>
          <a:p>
            <a:endParaRPr/>
          </a:p>
        </p:txBody>
      </p:sp>
      <p:sp>
        <p:nvSpPr>
          <p:cNvPr id="11" name="Deco2">
            <a:extLst>
              <a:ext uri="{FF2B5EF4-FFF2-40B4-BE49-F238E27FC236}">
                <a16:creationId xmlns:a16="http://schemas.microsoft.com/office/drawing/2014/main" id="{E1550324-5537-7A50-2A38-CE67D42DD67A}"/>
              </a:ext>
            </a:extLst>
          </p:cNvPr>
          <p:cNvSpPr/>
          <p:nvPr/>
        </p:nvSpPr>
        <p:spPr>
          <a:xfrm>
            <a:off x="457200" y="1800000"/>
            <a:ext cx="55000" cy="4000000"/>
          </a:xfrm>
          <a:prstGeom prst="rect">
            <a:avLst/>
          </a:prstGeom>
          <a:solidFill>
            <a:srgbClr val="B85042"/>
          </a:solidFill>
          <a:ln w="0">
            <a:noFill/>
          </a:ln>
        </p:spPr>
        <p:txBody>
          <a:bodyPr/>
          <a:lstStyle/>
          <a:p>
            <a:endParaRPr/>
          </a:p>
        </p:txBody>
      </p:sp>
      <p:sp>
        <p:nvSpPr>
          <p:cNvPr id="12" name="Deco3">
            <a:extLst>
              <a:ext uri="{FF2B5EF4-FFF2-40B4-BE49-F238E27FC236}">
                <a16:creationId xmlns:a16="http://schemas.microsoft.com/office/drawing/2014/main" id="{DEE4EECC-1D9A-5948-D5F5-60BD135F44AA}"/>
              </a:ext>
            </a:extLst>
          </p:cNvPr>
          <p:cNvSpPr/>
          <p:nvPr/>
        </p:nvSpPr>
        <p:spPr>
          <a:xfrm>
            <a:off x="-500000" y="-500000"/>
            <a:ext cx="2000000" cy="2000000"/>
          </a:xfrm>
          <a:prstGeom prst="ellipse">
            <a:avLst/>
          </a:prstGeom>
          <a:solidFill>
            <a:srgbClr val="A7BEAE">
              <a:alpha val="10000"/>
            </a:srgbClr>
          </a:solidFill>
          <a:ln w="0">
            <a:noFill/>
          </a:ln>
        </p:spPr>
        <p:txBody>
          <a:bodyPr/>
          <a:lstStyle/>
          <a:p>
            <a:endParaRPr/>
          </a:p>
        </p:txBody>
      </p:sp>
      <p:sp>
        <p:nvSpPr>
          <p:cNvPr id="2" name="Title 1">
            <a:extLst>
              <a:ext uri="{FF2B5EF4-FFF2-40B4-BE49-F238E27FC236}">
                <a16:creationId xmlns:a16="http://schemas.microsoft.com/office/drawing/2014/main" id="{99E7C96D-1EFF-441A-FC00-899AAF6DC61D}"/>
              </a:ext>
            </a:extLst>
          </p:cNvPr>
          <p:cNvSpPr>
            <a:spLocks noGrp="1"/>
          </p:cNvSpPr>
          <p:nvPr>
            <p:ph type="title"/>
          </p:nvPr>
        </p:nvSpPr>
        <p:spPr>
          <a:xfrm>
            <a:off x="600000" y="400000"/>
            <a:ext cx="7800000" cy="1200000"/>
          </a:xfrm>
        </p:spPr>
        <p:txBody>
          <a:bodyPr anchor="b" anchorCtr="0">
            <a:noAutofit/>
          </a:bodyPr>
          <a:lstStyle/>
          <a:p>
            <a:pPr algn="l"/>
            <a:r>
              <a:rPr lang="en-US" sz="3600" b="1" dirty="0">
                <a:solidFill>
                  <a:srgbClr val="E7E8D1"/>
                </a:solidFill>
                <a:latin typeface="Georgia"/>
                <a:cs typeface="Georgia"/>
              </a:rPr>
              <a:t>Group Activity</a:t>
            </a:r>
          </a:p>
        </p:txBody>
      </p:sp>
      <p:sp>
        <p:nvSpPr>
          <p:cNvPr id="13" name="Separator">
            <a:extLst>
              <a:ext uri="{FF2B5EF4-FFF2-40B4-BE49-F238E27FC236}">
                <a16:creationId xmlns:a16="http://schemas.microsoft.com/office/drawing/2014/main" id="{535E9D82-28BC-ADCA-9AB0-11FC0C07EC81}"/>
              </a:ext>
            </a:extLst>
          </p:cNvPr>
          <p:cNvSpPr/>
          <p:nvPr/>
        </p:nvSpPr>
        <p:spPr>
          <a:xfrm>
            <a:off x="600000" y="1700000"/>
            <a:ext cx="1800000" cy="0"/>
          </a:xfrm>
          <a:prstGeom prst="line">
            <a:avLst/>
          </a:prstGeom>
          <a:ln w="19050">
            <a:solidFill>
              <a:srgbClr val="B85042">
                <a:alpha val="70000"/>
              </a:srgbClr>
            </a:solidFill>
          </a:ln>
        </p:spPr>
        <p:txBody>
          <a:bodyPr/>
          <a:lstStyle/>
          <a:p>
            <a:endParaRPr/>
          </a:p>
        </p:txBody>
      </p:sp>
      <p:sp>
        <p:nvSpPr>
          <p:cNvPr id="3" name="Content Placeholder 2">
            <a:extLst>
              <a:ext uri="{FF2B5EF4-FFF2-40B4-BE49-F238E27FC236}">
                <a16:creationId xmlns:a16="http://schemas.microsoft.com/office/drawing/2014/main" id="{F0284ED0-BBBD-AC79-7ED0-D6CB12544B24}"/>
              </a:ext>
            </a:extLst>
          </p:cNvPr>
          <p:cNvSpPr>
            <a:spLocks noGrp="1"/>
          </p:cNvSpPr>
          <p:nvPr>
            <p:ph idx="1"/>
          </p:nvPr>
        </p:nvSpPr>
        <p:spPr>
          <a:xfrm>
            <a:off x="600000" y="1900000"/>
            <a:ext cx="7800000" cy="4400000"/>
          </a:xfrm>
        </p:spPr>
        <p:txBody>
          <a:bodyPr anchor="t" anchorCtr="0">
            <a:noAutofit/>
          </a:bodyPr>
          <a:lstStyle/>
          <a:p>
            <a:pPr marL="228600" indent="-228600" algn="l">
              <a:spcBef>
                <a:spcPts val="800"/>
              </a:spcBef>
              <a:buFont typeface="Arial" panose="020B0604020202020204"/>
              <a:buChar char="•"/>
            </a:pPr>
            <a:r>
              <a:rPr lang="en-US" sz="1800" dirty="0">
                <a:solidFill>
                  <a:srgbClr val="D4D5C0"/>
                </a:solidFill>
                <a:latin typeface="Calibri"/>
                <a:cs typeface="Calibri"/>
              </a:rPr>
              <a:t>Judges 21:25 – In those days there was no king in Israel; everyone did what was right in his own eyes.</a:t>
            </a:r>
          </a:p>
          <a:p>
            <a:pPr marL="228600" indent="-228600" algn="l">
              <a:spcBef>
                <a:spcPts val="800"/>
              </a:spcBef>
              <a:buFont typeface="Arial" panose="020B0604020202020204"/>
              <a:buChar char="•"/>
            </a:pPr>
            <a:endParaRPr lang="en-US" sz="1800" dirty="0">
              <a:solidFill>
                <a:srgbClr val="D4D5C0"/>
              </a:solidFill>
              <a:latin typeface="Calibri"/>
              <a:cs typeface="Calibri"/>
            </a:endParaRPr>
          </a:p>
          <a:p>
            <a:pPr marL="628650" lvl="1" indent="-228600">
              <a:spcBef>
                <a:spcPts val="800"/>
              </a:spcBef>
              <a:buFont typeface="Arial" panose="020B0604020202020204"/>
              <a:buChar char="•"/>
            </a:pPr>
            <a:r>
              <a:rPr lang="en-US" dirty="0">
                <a:solidFill>
                  <a:srgbClr val="D4D5C0"/>
                </a:solidFill>
                <a:latin typeface="Calibri"/>
                <a:cs typeface="Calibri"/>
              </a:rPr>
              <a:t>What are the people doing in our times that they think is right in their own eyes when Bible says it is wrong? </a:t>
            </a:r>
          </a:p>
          <a:p>
            <a:pPr marL="1028700" lvl="2">
              <a:spcBef>
                <a:spcPts val="800"/>
              </a:spcBef>
            </a:pPr>
            <a:r>
              <a:rPr lang="en-US" sz="2000" dirty="0">
                <a:solidFill>
                  <a:srgbClr val="D4D5C0"/>
                </a:solidFill>
                <a:latin typeface="Calibri"/>
                <a:cs typeface="Calibri"/>
              </a:rPr>
              <a:t>Think about being politically correct, some people think they are right in their views and not Word of God.</a:t>
            </a:r>
          </a:p>
          <a:p>
            <a:pPr marL="628650" lvl="1" indent="-228600">
              <a:spcBef>
                <a:spcPts val="800"/>
              </a:spcBef>
              <a:buFont typeface="Arial" panose="020B0604020202020204"/>
              <a:buChar char="•"/>
            </a:pPr>
            <a:r>
              <a:rPr lang="en-US" dirty="0">
                <a:solidFill>
                  <a:srgbClr val="D4D5C0"/>
                </a:solidFill>
                <a:latin typeface="Calibri"/>
                <a:cs typeface="Calibri"/>
              </a:rPr>
              <a:t>Identify at least 5 items. More the better!</a:t>
            </a:r>
          </a:p>
          <a:p>
            <a:pPr marL="628650" lvl="1" indent="-228600">
              <a:spcBef>
                <a:spcPts val="800"/>
              </a:spcBef>
              <a:buFont typeface="Arial" panose="020B0604020202020204"/>
              <a:buChar char="•"/>
            </a:pPr>
            <a:r>
              <a:rPr lang="en-US" dirty="0">
                <a:solidFill>
                  <a:srgbClr val="D4D5C0"/>
                </a:solidFill>
                <a:latin typeface="Calibri"/>
                <a:cs typeface="Calibri"/>
              </a:rPr>
              <a:t>Select a group leader to explain your points</a:t>
            </a:r>
          </a:p>
          <a:p>
            <a:pPr marL="400050" lvl="1" indent="0">
              <a:spcBef>
                <a:spcPts val="800"/>
              </a:spcBef>
              <a:buNone/>
            </a:pPr>
            <a:endParaRPr lang="en-US" sz="1400" dirty="0">
              <a:solidFill>
                <a:srgbClr val="D4D5C0"/>
              </a:solidFill>
              <a:latin typeface="Calibri"/>
              <a:cs typeface="Calibri"/>
            </a:endParaRPr>
          </a:p>
          <a:p>
            <a:pPr marL="628650" lvl="1" indent="-228600">
              <a:spcBef>
                <a:spcPts val="800"/>
              </a:spcBef>
              <a:buFont typeface="Arial" panose="020B0604020202020204"/>
              <a:buChar char="•"/>
            </a:pPr>
            <a:endParaRPr lang="en-US" sz="1400" dirty="0">
              <a:solidFill>
                <a:srgbClr val="D4D5C0"/>
              </a:solidFill>
              <a:latin typeface="Calibri"/>
              <a:cs typeface="Calibri"/>
            </a:endParaRPr>
          </a:p>
          <a:p>
            <a:pPr marL="228600" indent="-228600" algn="l">
              <a:spcBef>
                <a:spcPts val="800"/>
              </a:spcBef>
              <a:buFont typeface="Arial" panose="020B0604020202020204"/>
              <a:buChar char="•"/>
            </a:pPr>
            <a:endParaRPr lang="en-US" sz="1800" dirty="0">
              <a:solidFill>
                <a:srgbClr val="D4D5C0"/>
              </a:solidFill>
              <a:latin typeface="Calibri"/>
              <a:cs typeface="Calibri"/>
            </a:endParaRPr>
          </a:p>
        </p:txBody>
      </p:sp>
      <p:sp>
        <p:nvSpPr>
          <p:cNvPr id="4" name="Slide Number Placeholder 3">
            <a:extLst>
              <a:ext uri="{FF2B5EF4-FFF2-40B4-BE49-F238E27FC236}">
                <a16:creationId xmlns:a16="http://schemas.microsoft.com/office/drawing/2014/main" id="{4B9632D4-5D89-EF48-3F1E-F8083BAC55AF}"/>
              </a:ext>
            </a:extLst>
          </p:cNvPr>
          <p:cNvSpPr>
            <a:spLocks noGrp="1"/>
          </p:cNvSpPr>
          <p:nvPr>
            <p:ph type="sldNum" sz="quarter" idx="12"/>
          </p:nvPr>
        </p:nvSpPr>
        <p:spPr/>
        <p:txBody>
          <a:bodyPr/>
          <a:lstStyle/>
          <a:p>
            <a:fld id="{C1FF6DA9-008F-8B48-92A6-B652298478BF}" type="slidenum">
              <a:rPr lang="en-US" smtClean="0"/>
              <a:t>19</a:t>
            </a:fld>
            <a:endParaRPr lang="en-US"/>
          </a:p>
        </p:txBody>
      </p:sp>
    </p:spTree>
    <p:extLst>
      <p:ext uri="{BB962C8B-B14F-4D97-AF65-F5344CB8AC3E}">
        <p14:creationId xmlns:p14="http://schemas.microsoft.com/office/powerpoint/2010/main" val="192603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7400000" y="-800000"/>
            <a:ext cx="2800000" cy="2800000"/>
          </a:xfrm>
          <a:prstGeom prst="ellipse">
            <a:avLst/>
          </a:prstGeom>
          <a:solidFill>
            <a:srgbClr val="B85042">
              <a:alpha val="20000"/>
            </a:srgbClr>
          </a:solidFill>
          <a:ln w="0">
            <a:noFill/>
          </a:ln>
        </p:spPr>
        <p:txBody>
          <a:bodyPr/>
          <a:lstStyle/>
          <a:p>
            <a:endParaRPr/>
          </a:p>
        </p:txBody>
      </p:sp>
      <p:sp>
        <p:nvSpPr>
          <p:cNvPr id="11" name="Deco2"/>
          <p:cNvSpPr/>
          <p:nvPr/>
        </p:nvSpPr>
        <p:spPr>
          <a:xfrm>
            <a:off x="-400000" y="5600000"/>
            <a:ext cx="1800000" cy="1800000"/>
          </a:xfrm>
          <a:prstGeom prst="ellipse">
            <a:avLst/>
          </a:prstGeom>
          <a:solidFill>
            <a:srgbClr val="A7BEAE">
              <a:alpha val="12000"/>
            </a:srgbClr>
          </a:solidFill>
          <a:ln w="0">
            <a:noFill/>
          </a:ln>
        </p:spPr>
        <p:txBody>
          <a:bodyPr/>
          <a:lstStyle/>
          <a:p>
            <a:endParaRPr/>
          </a:p>
        </p:txBody>
      </p:sp>
      <p:sp>
        <p:nvSpPr>
          <p:cNvPr id="12" name="Deco3"/>
          <p:cNvSpPr/>
          <p:nvPr/>
        </p:nvSpPr>
        <p:spPr>
          <a:xfrm>
            <a:off x="8400000" y="6000000"/>
            <a:ext cx="120000" cy="120000"/>
          </a:xfrm>
          <a:prstGeom prst="ellipse">
            <a:avLst/>
          </a:prstGeom>
          <a:solidFill>
            <a:srgbClr val="E7E8D1">
              <a:alpha val="30000"/>
            </a:srgbClr>
          </a:solidFill>
          <a:ln w="0">
            <a:noFill/>
          </a:ln>
        </p:spPr>
        <p:txBody>
          <a:bodyPr/>
          <a:lstStyle/>
          <a:p>
            <a:endParaRPr/>
          </a:p>
        </p:txBody>
      </p:sp>
      <p:sp>
        <p:nvSpPr>
          <p:cNvPr id="2" name="Title 1"/>
          <p:cNvSpPr>
            <a:spLocks noGrp="1"/>
          </p:cNvSpPr>
          <p:nvPr>
            <p:ph type="title"/>
          </p:nvPr>
        </p:nvSpPr>
        <p:spPr>
          <a:xfrm>
            <a:off x="600000" y="400000"/>
            <a:ext cx="7800000" cy="1200000"/>
          </a:xfrm>
        </p:spPr>
        <p:txBody>
          <a:bodyPr anchor="b" anchorCtr="0">
            <a:noAutofit/>
          </a:bodyPr>
          <a:lstStyle/>
          <a:p>
            <a:pPr algn="l"/>
            <a:r>
              <a:rPr lang="en-US" sz="3600" b="1" dirty="0">
                <a:solidFill>
                  <a:srgbClr val="E7E8D1"/>
                </a:solidFill>
                <a:latin typeface="Georgia"/>
                <a:cs typeface="Georgia"/>
              </a:rPr>
              <a:t>Background</a:t>
            </a:r>
          </a:p>
        </p:txBody>
      </p:sp>
      <p:sp>
        <p:nvSpPr>
          <p:cNvPr id="13" name="Separator"/>
          <p:cNvSpPr/>
          <p:nvPr/>
        </p:nvSpPr>
        <p:spPr>
          <a:xfrm>
            <a:off x="600000" y="1700000"/>
            <a:ext cx="1800000" cy="0"/>
          </a:xfrm>
          <a:prstGeom prst="line">
            <a:avLst/>
          </a:prstGeom>
          <a:ln w="19050">
            <a:solidFill>
              <a:srgbClr val="B85042">
                <a:alpha val="70000"/>
              </a:srgbClr>
            </a:solidFill>
          </a:ln>
        </p:spPr>
        <p:txBody>
          <a:bodyPr/>
          <a:lstStyle/>
          <a:p>
            <a:endParaRPr/>
          </a:p>
        </p:txBody>
      </p:sp>
      <p:sp>
        <p:nvSpPr>
          <p:cNvPr id="3" name="Content Placeholder 2"/>
          <p:cNvSpPr>
            <a:spLocks noGrp="1"/>
          </p:cNvSpPr>
          <p:nvPr>
            <p:ph idx="1"/>
          </p:nvPr>
        </p:nvSpPr>
        <p:spPr>
          <a:xfrm>
            <a:off x="600000" y="1900000"/>
            <a:ext cx="7800000" cy="4400000"/>
          </a:xfrm>
        </p:spPr>
        <p:txBody>
          <a:bodyPr anchor="t" anchorCtr="0">
            <a:noAutofit/>
          </a:bodyPr>
          <a:lstStyle/>
          <a:p>
            <a:pPr marL="228600" indent="-228600" algn="l">
              <a:spcBef>
                <a:spcPts val="800"/>
              </a:spcBef>
              <a:buFont typeface="Arial" panose="020B0604020202020204"/>
              <a:buChar char="•"/>
            </a:pPr>
            <a:r>
              <a:rPr lang="en-US" sz="1800" dirty="0">
                <a:solidFill>
                  <a:srgbClr val="D4D5C0"/>
                </a:solidFill>
                <a:latin typeface="Calibri"/>
                <a:cs typeface="Calibri"/>
              </a:rPr>
              <a:t>After Joshua, before monarchy</a:t>
            </a:r>
          </a:p>
          <a:p>
            <a:pPr marL="228600" indent="-228600" algn="l">
              <a:spcBef>
                <a:spcPts val="400"/>
              </a:spcBef>
              <a:buFont typeface="Arial" panose="020B0604020202020204"/>
              <a:buChar char="•"/>
            </a:pPr>
            <a:r>
              <a:rPr lang="en-US" sz="1800" dirty="0">
                <a:solidFill>
                  <a:srgbClr val="D4D5C0"/>
                </a:solidFill>
                <a:latin typeface="Calibri"/>
                <a:cs typeface="Calibri"/>
              </a:rPr>
              <a:t>~400 years</a:t>
            </a:r>
          </a:p>
          <a:p>
            <a:pPr marL="228600" indent="-228600" algn="l">
              <a:spcBef>
                <a:spcPts val="400"/>
              </a:spcBef>
              <a:buFont typeface="Arial" panose="020B0604020202020204"/>
              <a:buChar char="•"/>
            </a:pPr>
            <a:r>
              <a:rPr lang="en-US" sz="1800" dirty="0">
                <a:solidFill>
                  <a:srgbClr val="D4D5C0"/>
                </a:solidFill>
                <a:latin typeface="Calibri"/>
                <a:cs typeface="Calibri"/>
              </a:rPr>
              <a:t>No central king</a:t>
            </a:r>
          </a:p>
          <a:p>
            <a:pPr marL="228600" indent="-228600" algn="l">
              <a:spcBef>
                <a:spcPts val="400"/>
              </a:spcBef>
              <a:buFont typeface="Arial" panose="020B0604020202020204"/>
              <a:buChar char="•"/>
            </a:pPr>
            <a:r>
              <a:rPr lang="en-US" sz="1800" dirty="0">
                <a:solidFill>
                  <a:srgbClr val="D4D5C0"/>
                </a:solidFill>
                <a:latin typeface="Calibri"/>
                <a:cs typeface="Calibri"/>
              </a:rPr>
              <a:t>Judges 21:25</a:t>
            </a:r>
          </a:p>
          <a:p>
            <a:pPr marL="228600" indent="-228600" algn="l">
              <a:spcBef>
                <a:spcPts val="400"/>
              </a:spcBef>
              <a:buFont typeface="Arial" panose="020B0604020202020204"/>
              <a:buChar char="•"/>
            </a:pPr>
            <a:r>
              <a:rPr lang="en-US" sz="1800" dirty="0">
                <a:solidFill>
                  <a:srgbClr val="D4D5C0"/>
                </a:solidFill>
                <a:latin typeface="Calibri"/>
                <a:cs typeface="Calibri"/>
              </a:rPr>
              <a:t>Author: Samuel</a:t>
            </a:r>
          </a:p>
          <a:p>
            <a:pPr marL="228600" indent="-228600" algn="l">
              <a:spcBef>
                <a:spcPts val="400"/>
              </a:spcBef>
              <a:buFont typeface="Arial" panose="020B0604020202020204"/>
              <a:buChar char="•"/>
            </a:pPr>
            <a:r>
              <a:rPr lang="en-US" sz="1800" dirty="0">
                <a:solidFill>
                  <a:srgbClr val="D4D5C0"/>
                </a:solidFill>
                <a:latin typeface="Calibri"/>
                <a:cs typeface="Calibri"/>
              </a:rPr>
              <a:t>Two Key phrases repeated in Judges.</a:t>
            </a:r>
          </a:p>
          <a:p>
            <a:pPr lvl="1" indent="-342900">
              <a:spcBef>
                <a:spcPts val="400"/>
              </a:spcBef>
              <a:buAutoNum type="arabicPeriod"/>
            </a:pPr>
            <a:r>
              <a:rPr lang="en-US" sz="2400" dirty="0">
                <a:solidFill>
                  <a:srgbClr val="D4D5C0"/>
                </a:solidFill>
                <a:latin typeface="Calibri"/>
                <a:cs typeface="Calibri"/>
              </a:rPr>
              <a:t>The children of Israel did evil in the sight of the Lord – 7 times (2:11, 3:7, 3:12, 4:1, 6:1, 10:6, 13:1)</a:t>
            </a:r>
          </a:p>
          <a:p>
            <a:pPr lvl="1" indent="-342900">
              <a:spcBef>
                <a:spcPts val="400"/>
              </a:spcBef>
              <a:buAutoNum type="arabicPeriod"/>
            </a:pPr>
            <a:r>
              <a:rPr lang="en-US" sz="2400" dirty="0">
                <a:solidFill>
                  <a:srgbClr val="D4D5C0"/>
                </a:solidFill>
                <a:latin typeface="Calibri"/>
                <a:cs typeface="Calibri"/>
              </a:rPr>
              <a:t>In those days Israel had no king – 4 times (17:6, 18:1, 19:1, 21:25)</a:t>
            </a:r>
          </a:p>
          <a:p>
            <a:pPr lvl="2" indent="-342900">
              <a:spcBef>
                <a:spcPts val="400"/>
              </a:spcBef>
              <a:buAutoNum type="arabicPeriod"/>
            </a:pPr>
            <a:r>
              <a:rPr lang="en-US" sz="1400" dirty="0">
                <a:solidFill>
                  <a:srgbClr val="D4D5C0"/>
                </a:solidFill>
                <a:latin typeface="Calibri"/>
                <a:cs typeface="Calibri"/>
              </a:rPr>
              <a:t>Everyone did what was right his own eyes (17:6, 21:15)</a:t>
            </a:r>
          </a:p>
        </p:txBody>
      </p:sp>
      <p:sp>
        <p:nvSpPr>
          <p:cNvPr id="4" name="Slide Number Placeholder 3">
            <a:extLst>
              <a:ext uri="{FF2B5EF4-FFF2-40B4-BE49-F238E27FC236}">
                <a16:creationId xmlns:a16="http://schemas.microsoft.com/office/drawing/2014/main" id="{061EB54D-94D6-9747-D92D-3392F0D08BB1}"/>
              </a:ext>
            </a:extLst>
          </p:cNvPr>
          <p:cNvSpPr>
            <a:spLocks noGrp="1"/>
          </p:cNvSpPr>
          <p:nvPr>
            <p:ph type="sldNum" sz="quarter" idx="12"/>
          </p:nvPr>
        </p:nvSpPr>
        <p:spPr/>
        <p:txBody>
          <a:bodyPr/>
          <a:lstStyle/>
          <a:p>
            <a:fld id="{C1FF6DA9-008F-8B48-92A6-B652298478BF}"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a:extLst>
            <a:ext uri="{FF2B5EF4-FFF2-40B4-BE49-F238E27FC236}">
              <a16:creationId xmlns:a16="http://schemas.microsoft.com/office/drawing/2014/main" id="{38D6F4A8-59C0-B16A-5A5D-B6EEF1018FD9}"/>
            </a:ext>
          </a:extLst>
        </p:cNvPr>
        <p:cNvGrpSpPr/>
        <p:nvPr/>
      </p:nvGrpSpPr>
      <p:grpSpPr>
        <a:xfrm>
          <a:off x="0" y="0"/>
          <a:ext cx="0" cy="0"/>
          <a:chOff x="0" y="0"/>
          <a:chExt cx="0" cy="0"/>
        </a:xfrm>
      </p:grpSpPr>
      <p:sp>
        <p:nvSpPr>
          <p:cNvPr id="10" name="Deco1">
            <a:extLst>
              <a:ext uri="{FF2B5EF4-FFF2-40B4-BE49-F238E27FC236}">
                <a16:creationId xmlns:a16="http://schemas.microsoft.com/office/drawing/2014/main" id="{06F106F3-3A8C-20B6-1ACF-230D2E330E6B}"/>
              </a:ext>
            </a:extLst>
          </p:cNvPr>
          <p:cNvSpPr/>
          <p:nvPr/>
        </p:nvSpPr>
        <p:spPr>
          <a:xfrm>
            <a:off x="7400000" y="-800000"/>
            <a:ext cx="2800000" cy="2800000"/>
          </a:xfrm>
          <a:prstGeom prst="ellipse">
            <a:avLst/>
          </a:prstGeom>
          <a:solidFill>
            <a:srgbClr val="B85042">
              <a:alpha val="20000"/>
            </a:srgbClr>
          </a:solidFill>
          <a:ln w="0">
            <a:noFill/>
          </a:ln>
        </p:spPr>
        <p:txBody>
          <a:bodyPr/>
          <a:lstStyle/>
          <a:p>
            <a:endParaRPr/>
          </a:p>
        </p:txBody>
      </p:sp>
      <p:sp>
        <p:nvSpPr>
          <p:cNvPr id="11" name="Deco2">
            <a:extLst>
              <a:ext uri="{FF2B5EF4-FFF2-40B4-BE49-F238E27FC236}">
                <a16:creationId xmlns:a16="http://schemas.microsoft.com/office/drawing/2014/main" id="{7C232D2F-6446-73EE-C6A7-83060EF025A7}"/>
              </a:ext>
            </a:extLst>
          </p:cNvPr>
          <p:cNvSpPr/>
          <p:nvPr/>
        </p:nvSpPr>
        <p:spPr>
          <a:xfrm>
            <a:off x="-400000" y="5600000"/>
            <a:ext cx="1800000" cy="1800000"/>
          </a:xfrm>
          <a:prstGeom prst="ellipse">
            <a:avLst/>
          </a:prstGeom>
          <a:solidFill>
            <a:srgbClr val="A7BEAE">
              <a:alpha val="12000"/>
            </a:srgbClr>
          </a:solidFill>
          <a:ln w="0">
            <a:noFill/>
          </a:ln>
        </p:spPr>
        <p:txBody>
          <a:bodyPr/>
          <a:lstStyle/>
          <a:p>
            <a:endParaRPr/>
          </a:p>
        </p:txBody>
      </p:sp>
      <p:sp>
        <p:nvSpPr>
          <p:cNvPr id="12" name="Deco3">
            <a:extLst>
              <a:ext uri="{FF2B5EF4-FFF2-40B4-BE49-F238E27FC236}">
                <a16:creationId xmlns:a16="http://schemas.microsoft.com/office/drawing/2014/main" id="{44F95F6A-9D4D-B0BB-AB81-FD7F70F5C933}"/>
              </a:ext>
            </a:extLst>
          </p:cNvPr>
          <p:cNvSpPr/>
          <p:nvPr/>
        </p:nvSpPr>
        <p:spPr>
          <a:xfrm>
            <a:off x="8400000" y="6000000"/>
            <a:ext cx="120000" cy="120000"/>
          </a:xfrm>
          <a:prstGeom prst="ellipse">
            <a:avLst/>
          </a:prstGeom>
          <a:solidFill>
            <a:srgbClr val="E7E8D1">
              <a:alpha val="30000"/>
            </a:srgbClr>
          </a:solidFill>
          <a:ln w="0">
            <a:noFill/>
          </a:ln>
        </p:spPr>
        <p:txBody>
          <a:bodyPr/>
          <a:lstStyle/>
          <a:p>
            <a:endParaRPr/>
          </a:p>
        </p:txBody>
      </p:sp>
      <p:sp>
        <p:nvSpPr>
          <p:cNvPr id="2" name="Title 1">
            <a:extLst>
              <a:ext uri="{FF2B5EF4-FFF2-40B4-BE49-F238E27FC236}">
                <a16:creationId xmlns:a16="http://schemas.microsoft.com/office/drawing/2014/main" id="{061BAB15-3287-7FDD-4393-241B33DAAD3D}"/>
              </a:ext>
            </a:extLst>
          </p:cNvPr>
          <p:cNvSpPr>
            <a:spLocks noGrp="1"/>
          </p:cNvSpPr>
          <p:nvPr>
            <p:ph type="title"/>
          </p:nvPr>
        </p:nvSpPr>
        <p:spPr>
          <a:xfrm>
            <a:off x="600000" y="400000"/>
            <a:ext cx="7800000" cy="1200000"/>
          </a:xfrm>
        </p:spPr>
        <p:txBody>
          <a:bodyPr anchor="b" anchorCtr="0">
            <a:noAutofit/>
          </a:bodyPr>
          <a:lstStyle/>
          <a:p>
            <a:pPr algn="l"/>
            <a:r>
              <a:rPr lang="en-US" sz="3600" b="1" dirty="0">
                <a:solidFill>
                  <a:srgbClr val="E7E8D1"/>
                </a:solidFill>
                <a:latin typeface="Georgia"/>
                <a:cs typeface="Georgia"/>
              </a:rPr>
              <a:t>Background (</a:t>
            </a:r>
            <a:r>
              <a:rPr lang="en-US" sz="3600" b="1" dirty="0" err="1">
                <a:solidFill>
                  <a:srgbClr val="E7E8D1"/>
                </a:solidFill>
                <a:latin typeface="Georgia"/>
                <a:cs typeface="Georgia"/>
              </a:rPr>
              <a:t>Contd</a:t>
            </a:r>
            <a:r>
              <a:rPr lang="en-US" sz="3600" b="1" dirty="0">
                <a:solidFill>
                  <a:srgbClr val="E7E8D1"/>
                </a:solidFill>
                <a:latin typeface="Georgia"/>
                <a:cs typeface="Georgia"/>
              </a:rPr>
              <a:t>)</a:t>
            </a:r>
          </a:p>
        </p:txBody>
      </p:sp>
      <p:sp>
        <p:nvSpPr>
          <p:cNvPr id="13" name="Separator">
            <a:extLst>
              <a:ext uri="{FF2B5EF4-FFF2-40B4-BE49-F238E27FC236}">
                <a16:creationId xmlns:a16="http://schemas.microsoft.com/office/drawing/2014/main" id="{221774F5-C373-3B20-FC6D-393F341C6B14}"/>
              </a:ext>
            </a:extLst>
          </p:cNvPr>
          <p:cNvSpPr/>
          <p:nvPr/>
        </p:nvSpPr>
        <p:spPr>
          <a:xfrm>
            <a:off x="600000" y="1700000"/>
            <a:ext cx="1800000" cy="0"/>
          </a:xfrm>
          <a:prstGeom prst="line">
            <a:avLst/>
          </a:prstGeom>
          <a:ln w="19050">
            <a:solidFill>
              <a:srgbClr val="B85042">
                <a:alpha val="70000"/>
              </a:srgbClr>
            </a:solidFill>
          </a:ln>
        </p:spPr>
        <p:txBody>
          <a:bodyPr/>
          <a:lstStyle/>
          <a:p>
            <a:endParaRPr/>
          </a:p>
        </p:txBody>
      </p:sp>
      <p:sp>
        <p:nvSpPr>
          <p:cNvPr id="3" name="Content Placeholder 2">
            <a:extLst>
              <a:ext uri="{FF2B5EF4-FFF2-40B4-BE49-F238E27FC236}">
                <a16:creationId xmlns:a16="http://schemas.microsoft.com/office/drawing/2014/main" id="{D85360BF-A1F2-B257-6A8E-2C1A1E4102F8}"/>
              </a:ext>
            </a:extLst>
          </p:cNvPr>
          <p:cNvSpPr>
            <a:spLocks noGrp="1"/>
          </p:cNvSpPr>
          <p:nvPr>
            <p:ph idx="1"/>
          </p:nvPr>
        </p:nvSpPr>
        <p:spPr>
          <a:xfrm>
            <a:off x="600000" y="1900000"/>
            <a:ext cx="7800000" cy="4400000"/>
          </a:xfrm>
        </p:spPr>
        <p:txBody>
          <a:bodyPr anchor="t" anchorCtr="0">
            <a:noAutofit/>
          </a:bodyPr>
          <a:lstStyle/>
          <a:p>
            <a:pPr marL="228600" indent="-228600" algn="l">
              <a:spcBef>
                <a:spcPts val="800"/>
              </a:spcBef>
              <a:buFont typeface="Arial" panose="020B0604020202020204"/>
              <a:buChar char="•"/>
            </a:pPr>
            <a:r>
              <a:rPr lang="en-US" sz="1400" dirty="0">
                <a:solidFill>
                  <a:schemeClr val="bg1"/>
                </a:solidFill>
                <a:latin typeface="Calibri"/>
                <a:cs typeface="Calibri"/>
              </a:rPr>
              <a:t>Israelites started serving Baals and Ashtoreth, Canaanite Gods (2:13). Incorporating Canaanite Gods into Israel and marrying Canaanites (3:6).</a:t>
            </a:r>
          </a:p>
          <a:p>
            <a:pPr marL="571500" lvl="1" indent="-171450">
              <a:spcBef>
                <a:spcPts val="800"/>
              </a:spcBef>
            </a:pPr>
            <a:r>
              <a:rPr lang="en-US" sz="2000" b="1" dirty="0">
                <a:solidFill>
                  <a:schemeClr val="bg1"/>
                </a:solidFill>
                <a:latin typeface="Calibri"/>
                <a:cs typeface="Calibri"/>
              </a:rPr>
              <a:t>There are many Gods name Baal</a:t>
            </a:r>
          </a:p>
          <a:p>
            <a:pPr marL="1028700" lvl="2">
              <a:spcBef>
                <a:spcPts val="800"/>
              </a:spcBef>
            </a:pPr>
            <a:r>
              <a:rPr lang="en-US" sz="1400" b="1" dirty="0">
                <a:solidFill>
                  <a:schemeClr val="bg1"/>
                </a:solidFill>
              </a:rPr>
              <a:t>Baal-Zebub:</a:t>
            </a:r>
            <a:r>
              <a:rPr lang="en-US" sz="1400" dirty="0">
                <a:solidFill>
                  <a:schemeClr val="bg1"/>
                </a:solidFill>
              </a:rPr>
              <a:t> Lord of the Flies - 2 Kings 1:2-3, 16 *See Matthew 12:24-27, Luke 11:15*</a:t>
            </a:r>
          </a:p>
          <a:p>
            <a:pPr marL="1028700" lvl="2">
              <a:spcBef>
                <a:spcPts val="800"/>
              </a:spcBef>
            </a:pPr>
            <a:r>
              <a:rPr lang="en-US" sz="1400" b="1" dirty="0">
                <a:solidFill>
                  <a:schemeClr val="bg1"/>
                </a:solidFill>
              </a:rPr>
              <a:t>Baal-Peor: </a:t>
            </a:r>
            <a:r>
              <a:rPr lang="en-US" sz="1400" dirty="0">
                <a:solidFill>
                  <a:schemeClr val="bg1"/>
                </a:solidFill>
              </a:rPr>
              <a:t>Deuteronomy 4:3</a:t>
            </a:r>
          </a:p>
          <a:p>
            <a:pPr marL="1028700" lvl="2">
              <a:spcBef>
                <a:spcPts val="800"/>
              </a:spcBef>
            </a:pPr>
            <a:r>
              <a:rPr lang="en-US" sz="1400" b="1" dirty="0">
                <a:solidFill>
                  <a:schemeClr val="bg1"/>
                </a:solidFill>
              </a:rPr>
              <a:t>Baal-Berith:</a:t>
            </a:r>
            <a:r>
              <a:rPr lang="en-US" sz="1400" dirty="0">
                <a:solidFill>
                  <a:schemeClr val="bg1"/>
                </a:solidFill>
              </a:rPr>
              <a:t> Lord of the Covenant – Judges 9:4</a:t>
            </a:r>
          </a:p>
          <a:p>
            <a:pPr marL="1028700" lvl="2">
              <a:spcBef>
                <a:spcPts val="800"/>
              </a:spcBef>
            </a:pPr>
            <a:r>
              <a:rPr lang="en-US" sz="1400" b="1" dirty="0">
                <a:solidFill>
                  <a:schemeClr val="bg1"/>
                </a:solidFill>
              </a:rPr>
              <a:t>Baal-Melqart: 1 King 16:31-32</a:t>
            </a:r>
          </a:p>
          <a:p>
            <a:pPr marL="1028700" lvl="2">
              <a:spcBef>
                <a:spcPts val="800"/>
              </a:spcBef>
            </a:pPr>
            <a:r>
              <a:rPr lang="en-US" sz="1400" b="1" dirty="0" err="1">
                <a:solidFill>
                  <a:schemeClr val="bg1"/>
                </a:solidFill>
              </a:rPr>
              <a:t>Baalim</a:t>
            </a:r>
            <a:r>
              <a:rPr lang="en-US" sz="1400" b="1" dirty="0">
                <a:solidFill>
                  <a:schemeClr val="bg1"/>
                </a:solidFill>
              </a:rPr>
              <a:t> (The Baals): I Samuel 7:4</a:t>
            </a:r>
          </a:p>
          <a:p>
            <a:pPr marL="1028700" lvl="2">
              <a:spcBef>
                <a:spcPts val="800"/>
              </a:spcBef>
            </a:pPr>
            <a:r>
              <a:rPr lang="en-US" sz="1400" b="1" dirty="0">
                <a:solidFill>
                  <a:schemeClr val="bg1"/>
                </a:solidFill>
              </a:rPr>
              <a:t>Baal-Gad: Joshua 12:7</a:t>
            </a:r>
          </a:p>
          <a:p>
            <a:pPr marL="1028700" lvl="2">
              <a:spcBef>
                <a:spcPts val="800"/>
              </a:spcBef>
            </a:pPr>
            <a:r>
              <a:rPr lang="en-US" sz="1400" b="1" dirty="0">
                <a:solidFill>
                  <a:schemeClr val="bg1"/>
                </a:solidFill>
              </a:rPr>
              <a:t>Baal-Hamon: Song of Solomon 8:11</a:t>
            </a:r>
            <a:endParaRPr lang="en-US" sz="1400" dirty="0">
              <a:solidFill>
                <a:schemeClr val="bg1"/>
              </a:solidFill>
            </a:endParaRPr>
          </a:p>
          <a:p>
            <a:pPr marL="1028700" lvl="2">
              <a:spcBef>
                <a:spcPts val="800"/>
              </a:spcBef>
            </a:pPr>
            <a:r>
              <a:rPr lang="en-US" sz="1400" b="1" dirty="0">
                <a:solidFill>
                  <a:schemeClr val="bg1"/>
                </a:solidFill>
              </a:rPr>
              <a:t>Baal-Hermon: 1 Chron 5:23</a:t>
            </a:r>
          </a:p>
          <a:p>
            <a:pPr marL="1028700" lvl="2">
              <a:spcBef>
                <a:spcPts val="800"/>
              </a:spcBef>
            </a:pPr>
            <a:r>
              <a:rPr lang="en-US" sz="1400" b="1" dirty="0">
                <a:solidFill>
                  <a:schemeClr val="bg1"/>
                </a:solidFill>
              </a:rPr>
              <a:t>Baal-Perazim: 1 Chronicles 14:11</a:t>
            </a:r>
          </a:p>
          <a:p>
            <a:pPr marL="1028700" lvl="2">
              <a:spcBef>
                <a:spcPts val="800"/>
              </a:spcBef>
            </a:pPr>
            <a:r>
              <a:rPr lang="en-US" sz="1600" b="1" dirty="0">
                <a:solidFill>
                  <a:schemeClr val="bg1"/>
                </a:solidFill>
              </a:rPr>
              <a:t>Baal-Zephon: Numbers 33:7</a:t>
            </a:r>
          </a:p>
          <a:p>
            <a:pPr marL="1028700" lvl="2">
              <a:spcBef>
                <a:spcPts val="800"/>
              </a:spcBef>
            </a:pPr>
            <a:r>
              <a:rPr lang="en-US" sz="1600" b="1" dirty="0">
                <a:solidFill>
                  <a:schemeClr val="bg1"/>
                </a:solidFill>
              </a:rPr>
              <a:t>Baal – Hazor: 2 Samuel 13:23</a:t>
            </a:r>
          </a:p>
          <a:p>
            <a:pPr marL="628650" lvl="1">
              <a:spcBef>
                <a:spcPts val="800"/>
              </a:spcBef>
            </a:pPr>
            <a:r>
              <a:rPr lang="en-US" sz="2000" b="1" dirty="0">
                <a:solidFill>
                  <a:schemeClr val="bg1"/>
                </a:solidFill>
              </a:rPr>
              <a:t>Ashtoreth was a female fertility God of </a:t>
            </a:r>
            <a:r>
              <a:rPr lang="en-US" sz="2000" b="1" dirty="0" err="1">
                <a:solidFill>
                  <a:schemeClr val="bg1"/>
                </a:solidFill>
              </a:rPr>
              <a:t>Canonites</a:t>
            </a:r>
            <a:r>
              <a:rPr lang="en-US" sz="2000" b="1" dirty="0">
                <a:solidFill>
                  <a:schemeClr val="bg1"/>
                </a:solidFill>
              </a:rPr>
              <a:t>.</a:t>
            </a:r>
          </a:p>
          <a:p>
            <a:pPr marL="1028700" lvl="2">
              <a:spcBef>
                <a:spcPts val="800"/>
              </a:spcBef>
            </a:pPr>
            <a:endParaRPr lang="en-US" sz="1400" b="1" dirty="0">
              <a:solidFill>
                <a:schemeClr val="bg1"/>
              </a:solidFill>
            </a:endParaRPr>
          </a:p>
          <a:p>
            <a:pPr marL="1028700" lvl="2">
              <a:spcBef>
                <a:spcPts val="800"/>
              </a:spcBef>
            </a:pPr>
            <a:endParaRPr lang="en-US" sz="600" b="1" dirty="0">
              <a:solidFill>
                <a:srgbClr val="D4D5C0"/>
              </a:solidFill>
              <a:latin typeface="Calibri"/>
              <a:cs typeface="Calibri"/>
            </a:endParaRPr>
          </a:p>
        </p:txBody>
      </p:sp>
      <p:sp>
        <p:nvSpPr>
          <p:cNvPr id="4" name="Slide Number Placeholder 3">
            <a:extLst>
              <a:ext uri="{FF2B5EF4-FFF2-40B4-BE49-F238E27FC236}">
                <a16:creationId xmlns:a16="http://schemas.microsoft.com/office/drawing/2014/main" id="{3282D6CA-449D-427E-9FFD-9FA5FCA0BC20}"/>
              </a:ext>
            </a:extLst>
          </p:cNvPr>
          <p:cNvSpPr>
            <a:spLocks noGrp="1"/>
          </p:cNvSpPr>
          <p:nvPr>
            <p:ph type="sldNum" sz="quarter" idx="12"/>
          </p:nvPr>
        </p:nvSpPr>
        <p:spPr/>
        <p:txBody>
          <a:bodyPr/>
          <a:lstStyle/>
          <a:p>
            <a:fld id="{C1FF6DA9-008F-8B48-92A6-B652298478BF}" type="slidenum">
              <a:rPr lang="en-US" smtClean="0"/>
              <a:t>3</a:t>
            </a:fld>
            <a:endParaRPr lang="en-US"/>
          </a:p>
        </p:txBody>
      </p:sp>
    </p:spTree>
    <p:extLst>
      <p:ext uri="{BB962C8B-B14F-4D97-AF65-F5344CB8AC3E}">
        <p14:creationId xmlns:p14="http://schemas.microsoft.com/office/powerpoint/2010/main" val="79199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a:extLst>
            <a:ext uri="{FF2B5EF4-FFF2-40B4-BE49-F238E27FC236}">
              <a16:creationId xmlns:a16="http://schemas.microsoft.com/office/drawing/2014/main" id="{C1A263BB-C16F-16AD-4A95-C22E756B2421}"/>
            </a:ext>
          </a:extLst>
        </p:cNvPr>
        <p:cNvGrpSpPr/>
        <p:nvPr/>
      </p:nvGrpSpPr>
      <p:grpSpPr>
        <a:xfrm>
          <a:off x="0" y="0"/>
          <a:ext cx="0" cy="0"/>
          <a:chOff x="0" y="0"/>
          <a:chExt cx="0" cy="0"/>
        </a:xfrm>
      </p:grpSpPr>
      <p:sp>
        <p:nvSpPr>
          <p:cNvPr id="10" name="Deco1">
            <a:extLst>
              <a:ext uri="{FF2B5EF4-FFF2-40B4-BE49-F238E27FC236}">
                <a16:creationId xmlns:a16="http://schemas.microsoft.com/office/drawing/2014/main" id="{A38EFB0A-580F-81EC-BBB4-FB12592A0A69}"/>
              </a:ext>
            </a:extLst>
          </p:cNvPr>
          <p:cNvSpPr/>
          <p:nvPr/>
        </p:nvSpPr>
        <p:spPr>
          <a:xfrm>
            <a:off x="7400000" y="-800000"/>
            <a:ext cx="2800000" cy="2800000"/>
          </a:xfrm>
          <a:prstGeom prst="ellipse">
            <a:avLst/>
          </a:prstGeom>
          <a:solidFill>
            <a:srgbClr val="B85042">
              <a:alpha val="20000"/>
            </a:srgbClr>
          </a:solidFill>
          <a:ln w="0">
            <a:noFill/>
          </a:ln>
        </p:spPr>
        <p:txBody>
          <a:bodyPr/>
          <a:lstStyle/>
          <a:p>
            <a:endParaRPr/>
          </a:p>
        </p:txBody>
      </p:sp>
      <p:sp>
        <p:nvSpPr>
          <p:cNvPr id="11" name="Deco2">
            <a:extLst>
              <a:ext uri="{FF2B5EF4-FFF2-40B4-BE49-F238E27FC236}">
                <a16:creationId xmlns:a16="http://schemas.microsoft.com/office/drawing/2014/main" id="{7CAED7A6-E711-7682-186C-DF1A5371C65B}"/>
              </a:ext>
            </a:extLst>
          </p:cNvPr>
          <p:cNvSpPr/>
          <p:nvPr/>
        </p:nvSpPr>
        <p:spPr>
          <a:xfrm>
            <a:off x="-400000" y="5600000"/>
            <a:ext cx="1800000" cy="1800000"/>
          </a:xfrm>
          <a:prstGeom prst="ellipse">
            <a:avLst/>
          </a:prstGeom>
          <a:solidFill>
            <a:srgbClr val="A7BEAE">
              <a:alpha val="12000"/>
            </a:srgbClr>
          </a:solidFill>
          <a:ln w="0">
            <a:noFill/>
          </a:ln>
        </p:spPr>
        <p:txBody>
          <a:bodyPr/>
          <a:lstStyle/>
          <a:p>
            <a:endParaRPr/>
          </a:p>
        </p:txBody>
      </p:sp>
      <p:sp>
        <p:nvSpPr>
          <p:cNvPr id="12" name="Deco3">
            <a:extLst>
              <a:ext uri="{FF2B5EF4-FFF2-40B4-BE49-F238E27FC236}">
                <a16:creationId xmlns:a16="http://schemas.microsoft.com/office/drawing/2014/main" id="{FA670ECC-1B54-94F3-D4E3-8F56FD81C2F9}"/>
              </a:ext>
            </a:extLst>
          </p:cNvPr>
          <p:cNvSpPr/>
          <p:nvPr/>
        </p:nvSpPr>
        <p:spPr>
          <a:xfrm>
            <a:off x="8400000" y="6000000"/>
            <a:ext cx="120000" cy="120000"/>
          </a:xfrm>
          <a:prstGeom prst="ellipse">
            <a:avLst/>
          </a:prstGeom>
          <a:solidFill>
            <a:srgbClr val="E7E8D1">
              <a:alpha val="30000"/>
            </a:srgbClr>
          </a:solidFill>
          <a:ln w="0">
            <a:noFill/>
          </a:ln>
        </p:spPr>
        <p:txBody>
          <a:bodyPr/>
          <a:lstStyle/>
          <a:p>
            <a:endParaRPr/>
          </a:p>
        </p:txBody>
      </p:sp>
      <p:sp>
        <p:nvSpPr>
          <p:cNvPr id="2" name="Title 1">
            <a:extLst>
              <a:ext uri="{FF2B5EF4-FFF2-40B4-BE49-F238E27FC236}">
                <a16:creationId xmlns:a16="http://schemas.microsoft.com/office/drawing/2014/main" id="{4D0B2C6F-2D63-F805-0F53-C4DE05501D3A}"/>
              </a:ext>
            </a:extLst>
          </p:cNvPr>
          <p:cNvSpPr>
            <a:spLocks noGrp="1"/>
          </p:cNvSpPr>
          <p:nvPr>
            <p:ph type="title"/>
          </p:nvPr>
        </p:nvSpPr>
        <p:spPr>
          <a:xfrm>
            <a:off x="600000" y="400000"/>
            <a:ext cx="7800000" cy="1200000"/>
          </a:xfrm>
        </p:spPr>
        <p:txBody>
          <a:bodyPr anchor="b" anchorCtr="0">
            <a:noAutofit/>
          </a:bodyPr>
          <a:lstStyle/>
          <a:p>
            <a:pPr algn="l"/>
            <a:r>
              <a:rPr lang="en-US" sz="3600" b="1" dirty="0">
                <a:solidFill>
                  <a:srgbClr val="E7E8D1"/>
                </a:solidFill>
                <a:latin typeface="Georgia"/>
                <a:cs typeface="Georgia"/>
              </a:rPr>
              <a:t>The cycle of Sin in Judges</a:t>
            </a:r>
          </a:p>
        </p:txBody>
      </p:sp>
      <p:sp>
        <p:nvSpPr>
          <p:cNvPr id="13" name="Separator">
            <a:extLst>
              <a:ext uri="{FF2B5EF4-FFF2-40B4-BE49-F238E27FC236}">
                <a16:creationId xmlns:a16="http://schemas.microsoft.com/office/drawing/2014/main" id="{EAB0B15D-D5C8-E0BA-3C5D-A087B747AD0E}"/>
              </a:ext>
            </a:extLst>
          </p:cNvPr>
          <p:cNvSpPr/>
          <p:nvPr/>
        </p:nvSpPr>
        <p:spPr>
          <a:xfrm>
            <a:off x="600000" y="1700000"/>
            <a:ext cx="1800000" cy="0"/>
          </a:xfrm>
          <a:prstGeom prst="line">
            <a:avLst/>
          </a:prstGeom>
          <a:ln w="19050">
            <a:solidFill>
              <a:srgbClr val="B85042">
                <a:alpha val="70000"/>
              </a:srgbClr>
            </a:solidFill>
          </a:ln>
        </p:spPr>
        <p:txBody>
          <a:bodyPr/>
          <a:lstStyle/>
          <a:p>
            <a:endParaRPr/>
          </a:p>
        </p:txBody>
      </p:sp>
      <p:pic>
        <p:nvPicPr>
          <p:cNvPr id="6" name="Content Placeholder 5">
            <a:extLst>
              <a:ext uri="{FF2B5EF4-FFF2-40B4-BE49-F238E27FC236}">
                <a16:creationId xmlns:a16="http://schemas.microsoft.com/office/drawing/2014/main" id="{08C37279-E494-3589-81FC-772B384F69E8}"/>
              </a:ext>
            </a:extLst>
          </p:cNvPr>
          <p:cNvPicPr>
            <a:picLocks noGrp="1" noChangeAspect="1"/>
          </p:cNvPicPr>
          <p:nvPr>
            <p:ph idx="1"/>
          </p:nvPr>
        </p:nvPicPr>
        <p:blipFill>
          <a:blip r:embed="rId2"/>
          <a:stretch>
            <a:fillRect/>
          </a:stretch>
        </p:blipFill>
        <p:spPr>
          <a:xfrm>
            <a:off x="1026861" y="1900238"/>
            <a:ext cx="6945816" cy="4400550"/>
          </a:xfrm>
          <a:prstGeom prst="rect">
            <a:avLst/>
          </a:prstGeom>
        </p:spPr>
      </p:pic>
      <p:sp>
        <p:nvSpPr>
          <p:cNvPr id="4" name="Slide Number Placeholder 3">
            <a:extLst>
              <a:ext uri="{FF2B5EF4-FFF2-40B4-BE49-F238E27FC236}">
                <a16:creationId xmlns:a16="http://schemas.microsoft.com/office/drawing/2014/main" id="{60F26734-26E6-800D-63C4-CC4E8EC0AB67}"/>
              </a:ext>
            </a:extLst>
          </p:cNvPr>
          <p:cNvSpPr>
            <a:spLocks noGrp="1"/>
          </p:cNvSpPr>
          <p:nvPr>
            <p:ph type="sldNum" sz="quarter" idx="12"/>
          </p:nvPr>
        </p:nvSpPr>
        <p:spPr/>
        <p:txBody>
          <a:bodyPr/>
          <a:lstStyle/>
          <a:p>
            <a:fld id="{C1FF6DA9-008F-8B48-92A6-B652298478BF}" type="slidenum">
              <a:rPr lang="en-US" smtClean="0"/>
              <a:t>4</a:t>
            </a:fld>
            <a:endParaRPr lang="en-US"/>
          </a:p>
        </p:txBody>
      </p:sp>
    </p:spTree>
    <p:extLst>
      <p:ext uri="{BB962C8B-B14F-4D97-AF65-F5344CB8AC3E}">
        <p14:creationId xmlns:p14="http://schemas.microsoft.com/office/powerpoint/2010/main" val="313537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7400000" y="-800000"/>
            <a:ext cx="2800000" cy="2800000"/>
          </a:xfrm>
          <a:prstGeom prst="ellipse">
            <a:avLst/>
          </a:prstGeom>
          <a:solidFill>
            <a:srgbClr val="B85042">
              <a:alpha val="20000"/>
            </a:srgbClr>
          </a:solidFill>
          <a:ln w="0">
            <a:noFill/>
          </a:ln>
        </p:spPr>
        <p:txBody>
          <a:bodyPr/>
          <a:lstStyle/>
          <a:p>
            <a:endParaRPr/>
          </a:p>
        </p:txBody>
      </p:sp>
      <p:sp>
        <p:nvSpPr>
          <p:cNvPr id="11" name="Deco2"/>
          <p:cNvSpPr/>
          <p:nvPr/>
        </p:nvSpPr>
        <p:spPr>
          <a:xfrm>
            <a:off x="-400000" y="5600000"/>
            <a:ext cx="1800000" cy="1800000"/>
          </a:xfrm>
          <a:prstGeom prst="ellipse">
            <a:avLst/>
          </a:prstGeom>
          <a:solidFill>
            <a:srgbClr val="A7BEAE">
              <a:alpha val="12000"/>
            </a:srgbClr>
          </a:solidFill>
          <a:ln w="0">
            <a:noFill/>
          </a:ln>
        </p:spPr>
        <p:txBody>
          <a:bodyPr/>
          <a:lstStyle/>
          <a:p>
            <a:endParaRPr/>
          </a:p>
        </p:txBody>
      </p:sp>
      <p:sp>
        <p:nvSpPr>
          <p:cNvPr id="12" name="Deco3"/>
          <p:cNvSpPr/>
          <p:nvPr/>
        </p:nvSpPr>
        <p:spPr>
          <a:xfrm>
            <a:off x="8400000" y="6000000"/>
            <a:ext cx="120000" cy="120000"/>
          </a:xfrm>
          <a:prstGeom prst="ellipse">
            <a:avLst/>
          </a:prstGeom>
          <a:solidFill>
            <a:srgbClr val="E7E8D1">
              <a:alpha val="30000"/>
            </a:srgbClr>
          </a:solidFill>
          <a:ln w="0">
            <a:noFill/>
          </a:ln>
        </p:spPr>
        <p:txBody>
          <a:bodyPr/>
          <a:lstStyle/>
          <a:p>
            <a:endParaRPr/>
          </a:p>
        </p:txBody>
      </p:sp>
      <p:sp>
        <p:nvSpPr>
          <p:cNvPr id="2" name="Title 1"/>
          <p:cNvSpPr>
            <a:spLocks noGrp="1"/>
          </p:cNvSpPr>
          <p:nvPr>
            <p:ph type="title"/>
          </p:nvPr>
        </p:nvSpPr>
        <p:spPr>
          <a:xfrm>
            <a:off x="600000" y="400000"/>
            <a:ext cx="7800000" cy="1200000"/>
          </a:xfrm>
        </p:spPr>
        <p:txBody>
          <a:bodyPr anchor="b" anchorCtr="0">
            <a:noAutofit/>
          </a:bodyPr>
          <a:lstStyle/>
          <a:p>
            <a:pPr algn="l"/>
            <a:r>
              <a:rPr lang="en-US" sz="3600" b="1" dirty="0">
                <a:solidFill>
                  <a:srgbClr val="E7E8D1"/>
                </a:solidFill>
                <a:latin typeface="Georgia"/>
                <a:cs typeface="Georgia"/>
              </a:rPr>
              <a:t>Judges Chapter 1</a:t>
            </a:r>
          </a:p>
        </p:txBody>
      </p:sp>
      <p:sp>
        <p:nvSpPr>
          <p:cNvPr id="13" name="Separator"/>
          <p:cNvSpPr/>
          <p:nvPr/>
        </p:nvSpPr>
        <p:spPr>
          <a:xfrm>
            <a:off x="600000" y="1700000"/>
            <a:ext cx="1800000" cy="0"/>
          </a:xfrm>
          <a:prstGeom prst="line">
            <a:avLst/>
          </a:prstGeom>
          <a:ln w="19050">
            <a:solidFill>
              <a:srgbClr val="B85042">
                <a:alpha val="70000"/>
              </a:srgbClr>
            </a:solidFill>
          </a:ln>
        </p:spPr>
        <p:txBody>
          <a:bodyPr/>
          <a:lstStyle/>
          <a:p>
            <a:endParaRPr/>
          </a:p>
        </p:txBody>
      </p:sp>
      <p:sp>
        <p:nvSpPr>
          <p:cNvPr id="3" name="Content Placeholder 2"/>
          <p:cNvSpPr>
            <a:spLocks noGrp="1"/>
          </p:cNvSpPr>
          <p:nvPr>
            <p:ph idx="1"/>
          </p:nvPr>
        </p:nvSpPr>
        <p:spPr>
          <a:xfrm>
            <a:off x="600000" y="1900000"/>
            <a:ext cx="7800000" cy="4400000"/>
          </a:xfrm>
        </p:spPr>
        <p:txBody>
          <a:bodyPr anchor="t" anchorCtr="0">
            <a:noAutofit/>
          </a:bodyPr>
          <a:lstStyle/>
          <a:p>
            <a:pPr marL="228600" indent="-228600" algn="l">
              <a:spcBef>
                <a:spcPts val="600"/>
              </a:spcBef>
              <a:buFont typeface="Arial" panose="020B0604020202020204"/>
              <a:buChar char="•"/>
            </a:pPr>
            <a:r>
              <a:rPr lang="en-US" sz="1800" b="1" dirty="0">
                <a:solidFill>
                  <a:srgbClr val="E7E8D1"/>
                </a:solidFill>
                <a:latin typeface="Calibri"/>
                <a:cs typeface="Calibri"/>
              </a:rPr>
              <a:t>After Joshua’s death</a:t>
            </a:r>
            <a:r>
              <a:rPr lang="en-US" sz="1800" dirty="0">
                <a:solidFill>
                  <a:srgbClr val="D4D5C0"/>
                </a:solidFill>
                <a:latin typeface="Calibri"/>
                <a:cs typeface="Calibri"/>
              </a:rPr>
              <a:t>, Israel asks the Lord who should lead them into battle against the Canaanites</a:t>
            </a:r>
          </a:p>
          <a:p>
            <a:pPr marL="228600" indent="-228600" algn="l">
              <a:spcBef>
                <a:spcPts val="400"/>
              </a:spcBef>
              <a:buFont typeface="Arial" panose="020B0604020202020204"/>
              <a:buChar char="•"/>
            </a:pPr>
            <a:r>
              <a:rPr lang="en-US" sz="1800" b="1" dirty="0">
                <a:solidFill>
                  <a:srgbClr val="E7E8D1"/>
                </a:solidFill>
                <a:latin typeface="Calibri"/>
                <a:cs typeface="Calibri"/>
              </a:rPr>
              <a:t>Judah leads the conquest</a:t>
            </a:r>
            <a:r>
              <a:rPr lang="en-US" sz="1800" dirty="0">
                <a:solidFill>
                  <a:srgbClr val="D4D5C0"/>
                </a:solidFill>
                <a:latin typeface="Calibri"/>
                <a:cs typeface="Calibri"/>
              </a:rPr>
              <a:t> — with Simeon, they defeat the Canaanites and Perizzites at Bezek</a:t>
            </a:r>
          </a:p>
          <a:p>
            <a:pPr marL="228600" indent="-228600" algn="l">
              <a:spcBef>
                <a:spcPts val="400"/>
              </a:spcBef>
              <a:buFont typeface="Arial" panose="020B0604020202020204"/>
              <a:buChar char="•"/>
            </a:pPr>
            <a:r>
              <a:rPr lang="en-US" sz="1800" b="1" dirty="0">
                <a:solidFill>
                  <a:srgbClr val="E7E8D1"/>
                </a:solidFill>
                <a:latin typeface="Calibri"/>
                <a:cs typeface="Calibri"/>
              </a:rPr>
              <a:t>Victories in the south</a:t>
            </a:r>
            <a:r>
              <a:rPr lang="en-US" sz="1800" dirty="0">
                <a:solidFill>
                  <a:srgbClr val="D4D5C0"/>
                </a:solidFill>
                <a:latin typeface="Calibri"/>
                <a:cs typeface="Calibri"/>
              </a:rPr>
              <a:t> — Judah captures Jerusalem, Hebron, Debir, and the Negev region</a:t>
            </a:r>
          </a:p>
          <a:p>
            <a:pPr marL="228600" indent="-228600" algn="l">
              <a:spcBef>
                <a:spcPts val="400"/>
              </a:spcBef>
              <a:buFont typeface="Arial" panose="020B0604020202020204"/>
              <a:buChar char="•"/>
            </a:pPr>
            <a:r>
              <a:rPr lang="en-US" sz="1800" b="1" dirty="0">
                <a:solidFill>
                  <a:srgbClr val="E7E8D1"/>
                </a:solidFill>
                <a:latin typeface="Calibri"/>
                <a:cs typeface="Calibri"/>
              </a:rPr>
              <a:t>Caleb and Othniel</a:t>
            </a:r>
            <a:r>
              <a:rPr lang="en-US" sz="1800" dirty="0">
                <a:solidFill>
                  <a:srgbClr val="D4D5C0"/>
                </a:solidFill>
                <a:latin typeface="Calibri"/>
                <a:cs typeface="Calibri"/>
              </a:rPr>
              <a:t> — Caleb offers his daughter Achsah to Othniel (Caleb’s brother’s son, Caleb’s nephew) for conquering Kiriath-</a:t>
            </a:r>
            <a:r>
              <a:rPr lang="en-US" sz="1800" dirty="0" err="1">
                <a:solidFill>
                  <a:srgbClr val="D4D5C0"/>
                </a:solidFill>
                <a:latin typeface="Calibri"/>
                <a:cs typeface="Calibri"/>
              </a:rPr>
              <a:t>sepher</a:t>
            </a:r>
            <a:endParaRPr lang="en-US" sz="1800" dirty="0">
              <a:solidFill>
                <a:srgbClr val="D4D5C0"/>
              </a:solidFill>
              <a:latin typeface="Calibri"/>
              <a:cs typeface="Calibri"/>
            </a:endParaRPr>
          </a:p>
          <a:p>
            <a:pPr marL="228600" indent="-228600" algn="l">
              <a:spcBef>
                <a:spcPts val="400"/>
              </a:spcBef>
              <a:buFont typeface="Arial" panose="020B0604020202020204"/>
              <a:buChar char="•"/>
            </a:pPr>
            <a:r>
              <a:rPr lang="en-US" sz="1800" b="1" dirty="0">
                <a:solidFill>
                  <a:srgbClr val="E7E8D1"/>
                </a:solidFill>
                <a:latin typeface="Calibri"/>
                <a:cs typeface="Calibri"/>
              </a:rPr>
              <a:t>Incomplete conquest</a:t>
            </a:r>
            <a:r>
              <a:rPr lang="en-US" sz="1800" dirty="0">
                <a:solidFill>
                  <a:srgbClr val="D4D5C0"/>
                </a:solidFill>
                <a:latin typeface="Calibri"/>
                <a:cs typeface="Calibri"/>
              </a:rPr>
              <a:t> — Benjamin, Manasseh, Ephraim, Zebulun, Asher, Naphtali, and Dan all fail to fully drive out the Canaanites resulting in fighting that were not needed in the future.</a:t>
            </a:r>
          </a:p>
          <a:p>
            <a:pPr marL="628650" lvl="1" indent="-228600">
              <a:spcBef>
                <a:spcPts val="400"/>
              </a:spcBef>
              <a:buFont typeface="Arial" panose="020B0604020202020204"/>
              <a:buChar char="•"/>
            </a:pPr>
            <a:r>
              <a:rPr lang="en-US" sz="1400" b="1" dirty="0">
                <a:solidFill>
                  <a:srgbClr val="D4D5C0"/>
                </a:solidFill>
                <a:latin typeface="Calibri"/>
                <a:cs typeface="Calibri"/>
              </a:rPr>
              <a:t>Result: Judges 2:1-3 – They became a thorn on their sides.</a:t>
            </a:r>
          </a:p>
          <a:p>
            <a:pPr marL="228600" indent="-228600" algn="l">
              <a:spcBef>
                <a:spcPts val="400"/>
              </a:spcBef>
              <a:buFont typeface="Arial" panose="020B0604020202020204"/>
              <a:buChar char="•"/>
            </a:pPr>
            <a:r>
              <a:rPr lang="en-US" sz="1800" b="1" dirty="0">
                <a:solidFill>
                  <a:srgbClr val="E7E8D1"/>
                </a:solidFill>
                <a:latin typeface="Calibri"/>
                <a:cs typeface="Calibri"/>
              </a:rPr>
              <a:t>Key theme</a:t>
            </a:r>
            <a:r>
              <a:rPr lang="en-US" sz="1800" dirty="0">
                <a:solidFill>
                  <a:srgbClr val="D4D5C0"/>
                </a:solidFill>
                <a:latin typeface="Calibri"/>
                <a:cs typeface="Calibri"/>
              </a:rPr>
              <a:t> — Partial obedience leads to compromise; sets the stage for the cycle of disobedience throughout Judges</a:t>
            </a:r>
          </a:p>
        </p:txBody>
      </p:sp>
      <p:sp>
        <p:nvSpPr>
          <p:cNvPr id="4" name="Slide Number Placeholder 3">
            <a:extLst>
              <a:ext uri="{FF2B5EF4-FFF2-40B4-BE49-F238E27FC236}">
                <a16:creationId xmlns:a16="http://schemas.microsoft.com/office/drawing/2014/main" id="{061EB54D-94D6-9747-D92D-3392F0D08BB1}"/>
              </a:ext>
            </a:extLst>
          </p:cNvPr>
          <p:cNvSpPr>
            <a:spLocks noGrp="1"/>
          </p:cNvSpPr>
          <p:nvPr>
            <p:ph type="sldNum" sz="quarter" idx="12"/>
          </p:nvPr>
        </p:nvSpPr>
        <p:spPr/>
        <p:txBody>
          <a:bodyPr/>
          <a:lstStyle/>
          <a:p>
            <a:fld id="{C1FF6DA9-008F-8B48-92A6-B652298478BF}"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7400000" y="-800000"/>
            <a:ext cx="2800000" cy="2800000"/>
          </a:xfrm>
          <a:prstGeom prst="ellipse">
            <a:avLst/>
          </a:prstGeom>
          <a:solidFill>
            <a:srgbClr val="B85042">
              <a:alpha val="20000"/>
            </a:srgbClr>
          </a:solidFill>
          <a:ln w="0">
            <a:noFill/>
          </a:ln>
        </p:spPr>
        <p:txBody>
          <a:bodyPr/>
          <a:lstStyle/>
          <a:p>
            <a:endParaRPr/>
          </a:p>
        </p:txBody>
      </p:sp>
      <p:sp>
        <p:nvSpPr>
          <p:cNvPr id="11" name="Deco2"/>
          <p:cNvSpPr/>
          <p:nvPr/>
        </p:nvSpPr>
        <p:spPr>
          <a:xfrm>
            <a:off x="-400000" y="5600000"/>
            <a:ext cx="1800000" cy="1800000"/>
          </a:xfrm>
          <a:prstGeom prst="ellipse">
            <a:avLst/>
          </a:prstGeom>
          <a:solidFill>
            <a:srgbClr val="A7BEAE">
              <a:alpha val="12000"/>
            </a:srgbClr>
          </a:solidFill>
          <a:ln w="0">
            <a:noFill/>
          </a:ln>
        </p:spPr>
        <p:txBody>
          <a:bodyPr/>
          <a:lstStyle/>
          <a:p>
            <a:endParaRPr/>
          </a:p>
        </p:txBody>
      </p:sp>
      <p:sp>
        <p:nvSpPr>
          <p:cNvPr id="12" name="Deco3"/>
          <p:cNvSpPr/>
          <p:nvPr/>
        </p:nvSpPr>
        <p:spPr>
          <a:xfrm>
            <a:off x="8400000" y="6000000"/>
            <a:ext cx="120000" cy="120000"/>
          </a:xfrm>
          <a:prstGeom prst="ellipse">
            <a:avLst/>
          </a:prstGeom>
          <a:solidFill>
            <a:srgbClr val="E7E8D1">
              <a:alpha val="30000"/>
            </a:srgbClr>
          </a:solidFill>
          <a:ln w="0">
            <a:noFill/>
          </a:ln>
        </p:spPr>
        <p:txBody>
          <a:bodyPr/>
          <a:lstStyle/>
          <a:p>
            <a:endParaRPr/>
          </a:p>
        </p:txBody>
      </p:sp>
      <p:sp>
        <p:nvSpPr>
          <p:cNvPr id="2" name="Title 1"/>
          <p:cNvSpPr>
            <a:spLocks noGrp="1"/>
          </p:cNvSpPr>
          <p:nvPr>
            <p:ph type="title"/>
          </p:nvPr>
        </p:nvSpPr>
        <p:spPr>
          <a:xfrm>
            <a:off x="600000" y="400000"/>
            <a:ext cx="7800000" cy="1200000"/>
          </a:xfrm>
        </p:spPr>
        <p:txBody>
          <a:bodyPr anchor="b" anchorCtr="0">
            <a:noAutofit/>
          </a:bodyPr>
          <a:lstStyle/>
          <a:p>
            <a:pPr algn="l"/>
            <a:r>
              <a:rPr lang="en-US" sz="3600" b="1" dirty="0">
                <a:solidFill>
                  <a:srgbClr val="E7E8D1"/>
                </a:solidFill>
                <a:latin typeface="Georgia"/>
                <a:cs typeface="Georgia"/>
              </a:rPr>
              <a:t>Judges Chapter 2</a:t>
            </a:r>
          </a:p>
        </p:txBody>
      </p:sp>
      <p:sp>
        <p:nvSpPr>
          <p:cNvPr id="13" name="Separator"/>
          <p:cNvSpPr/>
          <p:nvPr/>
        </p:nvSpPr>
        <p:spPr>
          <a:xfrm>
            <a:off x="600000" y="1700000"/>
            <a:ext cx="1800000" cy="0"/>
          </a:xfrm>
          <a:prstGeom prst="line">
            <a:avLst/>
          </a:prstGeom>
          <a:ln w="19050">
            <a:solidFill>
              <a:srgbClr val="B85042">
                <a:alpha val="70000"/>
              </a:srgbClr>
            </a:solidFill>
          </a:ln>
        </p:spPr>
        <p:txBody>
          <a:bodyPr/>
          <a:lstStyle/>
          <a:p>
            <a:endParaRPr/>
          </a:p>
        </p:txBody>
      </p:sp>
      <p:sp>
        <p:nvSpPr>
          <p:cNvPr id="3" name="Content Placeholder 2"/>
          <p:cNvSpPr>
            <a:spLocks noGrp="1"/>
          </p:cNvSpPr>
          <p:nvPr>
            <p:ph idx="1"/>
          </p:nvPr>
        </p:nvSpPr>
        <p:spPr>
          <a:xfrm>
            <a:off x="600000" y="1699999"/>
            <a:ext cx="8086800" cy="4790885"/>
          </a:xfrm>
        </p:spPr>
        <p:txBody>
          <a:bodyPr anchor="t" anchorCtr="0">
            <a:noAutofit/>
          </a:bodyPr>
          <a:lstStyle/>
          <a:p>
            <a:pPr marL="228600" indent="-228600" algn="l">
              <a:spcBef>
                <a:spcPts val="600"/>
              </a:spcBef>
              <a:buFont typeface="Arial" panose="020B0604020202020204"/>
              <a:buChar char="•"/>
            </a:pPr>
            <a:r>
              <a:rPr lang="en-US" sz="1800" b="1" dirty="0">
                <a:solidFill>
                  <a:srgbClr val="E7E8D1"/>
                </a:solidFill>
                <a:latin typeface="Calibri"/>
                <a:cs typeface="Calibri"/>
              </a:rPr>
              <a:t>Angel of the Lord at </a:t>
            </a:r>
            <a:r>
              <a:rPr lang="en-US" sz="1800" b="1" dirty="0" err="1">
                <a:solidFill>
                  <a:srgbClr val="E7E8D1"/>
                </a:solidFill>
                <a:latin typeface="Calibri"/>
                <a:cs typeface="Calibri"/>
              </a:rPr>
              <a:t>Bokim</a:t>
            </a:r>
            <a:r>
              <a:rPr lang="en-US" sz="1800" dirty="0">
                <a:solidFill>
                  <a:srgbClr val="D4D5C0"/>
                </a:solidFill>
                <a:latin typeface="Calibri"/>
                <a:cs typeface="Calibri"/>
              </a:rPr>
              <a:t> — God rebukes Israel for making covenants with the Canaanites and not tearing down their altars; the people weep.</a:t>
            </a:r>
          </a:p>
          <a:p>
            <a:pPr marL="628650" lvl="1" indent="-228600">
              <a:spcBef>
                <a:spcPts val="600"/>
              </a:spcBef>
              <a:buFont typeface="Arial" panose="020B0604020202020204"/>
              <a:buChar char="•"/>
            </a:pPr>
            <a:r>
              <a:rPr lang="en-US" sz="1400" b="1" dirty="0">
                <a:solidFill>
                  <a:srgbClr val="D4D5C0"/>
                </a:solidFill>
                <a:latin typeface="Calibri"/>
                <a:cs typeface="Calibri"/>
              </a:rPr>
              <a:t>Theophany (appearance of God) and Christophany (Appearance of Christ)</a:t>
            </a:r>
          </a:p>
          <a:p>
            <a:pPr marL="228600" indent="-228600" algn="l">
              <a:spcBef>
                <a:spcPts val="400"/>
              </a:spcBef>
              <a:buFont typeface="Arial" panose="020B0604020202020204"/>
              <a:buChar char="•"/>
            </a:pPr>
            <a:r>
              <a:rPr lang="en-US" sz="1800" b="1" dirty="0">
                <a:solidFill>
                  <a:srgbClr val="E7E8D1"/>
                </a:solidFill>
                <a:latin typeface="Calibri"/>
                <a:cs typeface="Calibri"/>
              </a:rPr>
              <a:t>Joshua’s generation passes</a:t>
            </a:r>
            <a:r>
              <a:rPr lang="en-US" sz="1800" dirty="0">
                <a:solidFill>
                  <a:srgbClr val="D4D5C0"/>
                </a:solidFill>
                <a:latin typeface="Calibri"/>
                <a:cs typeface="Calibri"/>
              </a:rPr>
              <a:t> — Joshua dies at 110; a new generation arises that does not know the Lord or what He did for Israel</a:t>
            </a:r>
          </a:p>
          <a:p>
            <a:pPr marL="228600" indent="-228600" algn="l">
              <a:spcBef>
                <a:spcPts val="400"/>
              </a:spcBef>
              <a:buFont typeface="Arial" panose="020B0604020202020204"/>
              <a:buChar char="•"/>
            </a:pPr>
            <a:r>
              <a:rPr lang="en-US" sz="1800" b="1" dirty="0">
                <a:solidFill>
                  <a:srgbClr val="E7E8D1"/>
                </a:solidFill>
                <a:latin typeface="Calibri"/>
                <a:cs typeface="Calibri"/>
              </a:rPr>
              <a:t>Israel turns to idolatry</a:t>
            </a:r>
            <a:r>
              <a:rPr lang="en-US" sz="1800" dirty="0">
                <a:solidFill>
                  <a:srgbClr val="D4D5C0"/>
                </a:solidFill>
                <a:latin typeface="Calibri"/>
                <a:cs typeface="Calibri"/>
              </a:rPr>
              <a:t> — They forsake the God of their fathers and serve the Baals and </a:t>
            </a:r>
            <a:r>
              <a:rPr lang="en-US" sz="1800" dirty="0" err="1">
                <a:solidFill>
                  <a:srgbClr val="D4D5C0"/>
                </a:solidFill>
                <a:latin typeface="Calibri"/>
                <a:cs typeface="Calibri"/>
              </a:rPr>
              <a:t>Ashtoreths</a:t>
            </a:r>
            <a:r>
              <a:rPr lang="en-US" sz="1800" dirty="0">
                <a:solidFill>
                  <a:srgbClr val="D4D5C0"/>
                </a:solidFill>
                <a:latin typeface="Calibri"/>
                <a:cs typeface="Calibri"/>
              </a:rPr>
              <a:t>, provoking the Lord to anger</a:t>
            </a:r>
          </a:p>
          <a:p>
            <a:pPr marL="228600" indent="-228600" algn="l">
              <a:spcBef>
                <a:spcPts val="400"/>
              </a:spcBef>
              <a:buFont typeface="Arial" panose="020B0604020202020204"/>
              <a:buChar char="•"/>
            </a:pPr>
            <a:r>
              <a:rPr lang="en-US" sz="1800" b="1" dirty="0">
                <a:solidFill>
                  <a:srgbClr val="E7E8D1"/>
                </a:solidFill>
                <a:latin typeface="Calibri"/>
                <a:cs typeface="Calibri"/>
              </a:rPr>
              <a:t>God’s judgment and mercy cycle</a:t>
            </a:r>
            <a:r>
              <a:rPr lang="en-US" sz="1800" dirty="0">
                <a:solidFill>
                  <a:srgbClr val="D4D5C0"/>
                </a:solidFill>
                <a:latin typeface="Calibri"/>
                <a:cs typeface="Calibri"/>
              </a:rPr>
              <a:t> — God hands them over to raiders and enemies; when they cry out, He raises up judges to deliver them</a:t>
            </a:r>
          </a:p>
          <a:p>
            <a:pPr marL="228600" indent="-228600" algn="l">
              <a:spcBef>
                <a:spcPts val="400"/>
              </a:spcBef>
              <a:buFont typeface="Arial" panose="020B0604020202020204"/>
              <a:buChar char="•"/>
            </a:pPr>
            <a:r>
              <a:rPr lang="en-US" sz="1800" b="1" dirty="0">
                <a:solidFill>
                  <a:srgbClr val="E7E8D1"/>
                </a:solidFill>
                <a:latin typeface="Calibri"/>
                <a:cs typeface="Calibri"/>
              </a:rPr>
              <a:t>Repeated rebellion</a:t>
            </a:r>
            <a:r>
              <a:rPr lang="en-US" sz="1800" dirty="0">
                <a:solidFill>
                  <a:srgbClr val="D4D5C0"/>
                </a:solidFill>
                <a:latin typeface="Calibri"/>
                <a:cs typeface="Calibri"/>
              </a:rPr>
              <a:t> — After each judge dies, the people return to even worse corruption than before, refusing to give up their evil practices</a:t>
            </a:r>
          </a:p>
          <a:p>
            <a:pPr marL="228600" indent="-228600" algn="l">
              <a:spcBef>
                <a:spcPts val="400"/>
              </a:spcBef>
              <a:buFont typeface="Arial" panose="020B0604020202020204"/>
              <a:buChar char="•"/>
            </a:pPr>
            <a:r>
              <a:rPr lang="en-US" sz="1800" b="1" dirty="0">
                <a:solidFill>
                  <a:srgbClr val="E7E8D1"/>
                </a:solidFill>
                <a:latin typeface="Calibri"/>
                <a:cs typeface="Calibri"/>
              </a:rPr>
              <a:t>Nations left as a test</a:t>
            </a:r>
            <a:r>
              <a:rPr lang="en-US" sz="1800" dirty="0">
                <a:solidFill>
                  <a:srgbClr val="D4D5C0"/>
                </a:solidFill>
                <a:latin typeface="Calibri"/>
                <a:cs typeface="Calibri"/>
              </a:rPr>
              <a:t> — God leaves the remaining nations to test whether Israel will obey His commands as their fathers did</a:t>
            </a:r>
          </a:p>
          <a:p>
            <a:pPr marL="228600" indent="-228600" algn="l">
              <a:spcBef>
                <a:spcPts val="400"/>
              </a:spcBef>
              <a:buFont typeface="Arial" panose="020B0604020202020204"/>
              <a:buChar char="•"/>
            </a:pPr>
            <a:r>
              <a:rPr lang="en-US" sz="1800" b="1" dirty="0">
                <a:solidFill>
                  <a:srgbClr val="E7E8D1"/>
                </a:solidFill>
                <a:latin typeface="Calibri"/>
                <a:cs typeface="Calibri"/>
              </a:rPr>
              <a:t>Key theme</a:t>
            </a:r>
            <a:r>
              <a:rPr lang="en-US" sz="1800" dirty="0">
                <a:solidFill>
                  <a:srgbClr val="D4D5C0"/>
                </a:solidFill>
                <a:latin typeface="Calibri"/>
                <a:cs typeface="Calibri"/>
              </a:rPr>
              <a:t> — Introduces the sin cycle (sin → oppression → cry → deliverance → relapse) that defines the entire book of Judges</a:t>
            </a:r>
          </a:p>
        </p:txBody>
      </p:sp>
      <p:sp>
        <p:nvSpPr>
          <p:cNvPr id="4" name="Slide Number Placeholder 3"/>
          <p:cNvSpPr>
            <a:spLocks noGrp="1"/>
          </p:cNvSpPr>
          <p:nvPr>
            <p:ph type="sldNum" sz="quarter" idx="12"/>
          </p:nvPr>
        </p:nvSpPr>
        <p:spPr/>
        <p:txBody>
          <a:bodyPr/>
          <a:lstStyle/>
          <a:p>
            <a:fld id="{D2FF6DA9-118F-8B48-92A6-B652298478BF}"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8700000" y="800000"/>
            <a:ext cx="55000" cy="5200000"/>
          </a:xfrm>
          <a:prstGeom prst="rect">
            <a:avLst/>
          </a:prstGeom>
          <a:solidFill>
            <a:srgbClr val="B85042">
              <a:alpha val="60000"/>
            </a:srgbClr>
          </a:solidFill>
          <a:ln w="0">
            <a:noFill/>
          </a:ln>
        </p:spPr>
        <p:txBody>
          <a:bodyPr/>
          <a:lstStyle/>
          <a:p>
            <a:endParaRPr/>
          </a:p>
        </p:txBody>
      </p:sp>
      <p:sp>
        <p:nvSpPr>
          <p:cNvPr id="11" name="Deco2"/>
          <p:cNvSpPr/>
          <p:nvPr/>
        </p:nvSpPr>
        <p:spPr>
          <a:xfrm>
            <a:off x="-800000" y="4200000"/>
            <a:ext cx="2600000" cy="2600000"/>
          </a:xfrm>
          <a:prstGeom prst="ellipse">
            <a:avLst/>
          </a:prstGeom>
          <a:solidFill>
            <a:srgbClr val="B85042">
              <a:alpha val="15000"/>
            </a:srgbClr>
          </a:solidFill>
          <a:ln w="0">
            <a:noFill/>
          </a:ln>
        </p:spPr>
        <p:txBody>
          <a:bodyPr/>
          <a:lstStyle/>
          <a:p>
            <a:endParaRPr/>
          </a:p>
        </p:txBody>
      </p:sp>
      <p:sp>
        <p:nvSpPr>
          <p:cNvPr id="12" name="Deco3"/>
          <p:cNvSpPr/>
          <p:nvPr/>
        </p:nvSpPr>
        <p:spPr>
          <a:xfrm>
            <a:off x="8200000" y="500000"/>
            <a:ext cx="130000" cy="130000"/>
          </a:xfrm>
          <a:prstGeom prst="ellipse">
            <a:avLst/>
          </a:prstGeom>
          <a:solidFill>
            <a:srgbClr val="A7BEAE">
              <a:alpha val="35000"/>
            </a:srgbClr>
          </a:solidFill>
          <a:ln w="0">
            <a:noFill/>
          </a:ln>
        </p:spPr>
        <p:txBody>
          <a:bodyPr/>
          <a:lstStyle/>
          <a:p>
            <a:endParaRPr/>
          </a:p>
        </p:txBody>
      </p:sp>
      <p:sp>
        <p:nvSpPr>
          <p:cNvPr id="2" name="Title 1"/>
          <p:cNvSpPr>
            <a:spLocks noGrp="1"/>
          </p:cNvSpPr>
          <p:nvPr>
            <p:ph type="title"/>
          </p:nvPr>
        </p:nvSpPr>
        <p:spPr>
          <a:xfrm>
            <a:off x="600000" y="400000"/>
            <a:ext cx="7800000" cy="1200000"/>
          </a:xfrm>
        </p:spPr>
        <p:txBody>
          <a:bodyPr anchor="b" anchorCtr="0">
            <a:noAutofit/>
          </a:bodyPr>
          <a:lstStyle/>
          <a:p>
            <a:pPr algn="l"/>
            <a:r>
              <a:rPr lang="en-US" sz="3600" b="1" dirty="0">
                <a:solidFill>
                  <a:srgbClr val="E7E8D1"/>
                </a:solidFill>
                <a:latin typeface="Georgia"/>
                <a:cs typeface="Georgia"/>
              </a:rPr>
              <a:t>Who Were the Judges?</a:t>
            </a:r>
          </a:p>
        </p:txBody>
      </p:sp>
      <p:sp>
        <p:nvSpPr>
          <p:cNvPr id="13" name="Separator"/>
          <p:cNvSpPr/>
          <p:nvPr/>
        </p:nvSpPr>
        <p:spPr>
          <a:xfrm>
            <a:off x="600000" y="1700000"/>
            <a:ext cx="1800000" cy="0"/>
          </a:xfrm>
          <a:prstGeom prst="line">
            <a:avLst/>
          </a:prstGeom>
          <a:ln w="19050">
            <a:solidFill>
              <a:srgbClr val="B85042">
                <a:alpha val="70000"/>
              </a:srgbClr>
            </a:solidFill>
          </a:ln>
        </p:spPr>
        <p:txBody>
          <a:bodyPr/>
          <a:lstStyle/>
          <a:p>
            <a:endParaRPr/>
          </a:p>
        </p:txBody>
      </p:sp>
      <p:sp>
        <p:nvSpPr>
          <p:cNvPr id="3" name="Content Placeholder 2"/>
          <p:cNvSpPr>
            <a:spLocks noGrp="1"/>
          </p:cNvSpPr>
          <p:nvPr>
            <p:ph idx="1"/>
          </p:nvPr>
        </p:nvSpPr>
        <p:spPr>
          <a:xfrm>
            <a:off x="600000" y="1900000"/>
            <a:ext cx="7800000" cy="4400000"/>
          </a:xfrm>
        </p:spPr>
        <p:txBody>
          <a:bodyPr anchor="t" anchorCtr="0">
            <a:noAutofit/>
          </a:bodyPr>
          <a:lstStyle/>
          <a:p>
            <a:pPr marL="228600" indent="-228600" algn="l">
              <a:spcBef>
                <a:spcPts val="600"/>
              </a:spcBef>
              <a:buFont typeface="Arial" panose="020B0604020202020204"/>
              <a:buChar char="•"/>
            </a:pPr>
            <a:r>
              <a:rPr lang="en-US" sz="1600" b="1" dirty="0">
                <a:solidFill>
                  <a:srgbClr val="E7E8D1"/>
                </a:solidFill>
                <a:latin typeface="Calibri"/>
                <a:cs typeface="Calibri"/>
              </a:rPr>
              <a:t>Othniel</a:t>
            </a:r>
            <a:r>
              <a:rPr lang="en-US" sz="1600" dirty="0">
                <a:solidFill>
                  <a:srgbClr val="D4D5C0"/>
                </a:solidFill>
                <a:latin typeface="Calibri"/>
                <a:cs typeface="Calibri"/>
              </a:rPr>
              <a:t> – First judge, defeated Cushan-Rishathaim of Aram</a:t>
            </a:r>
          </a:p>
          <a:p>
            <a:pPr marL="228600" indent="-228600" algn="l">
              <a:spcBef>
                <a:spcPts val="300"/>
              </a:spcBef>
              <a:buFont typeface="Arial" panose="020B0604020202020204"/>
              <a:buChar char="•"/>
            </a:pPr>
            <a:r>
              <a:rPr lang="en-US" sz="1600" b="1" dirty="0">
                <a:solidFill>
                  <a:srgbClr val="E7E8D1"/>
                </a:solidFill>
                <a:latin typeface="Calibri"/>
                <a:cs typeface="Calibri"/>
              </a:rPr>
              <a:t>Ehud</a:t>
            </a:r>
            <a:r>
              <a:rPr lang="en-US" sz="1600" dirty="0">
                <a:solidFill>
                  <a:srgbClr val="D4D5C0"/>
                </a:solidFill>
                <a:latin typeface="Calibri"/>
                <a:cs typeface="Calibri"/>
              </a:rPr>
              <a:t> – Left-handed deliverer, defeated Moab</a:t>
            </a:r>
          </a:p>
          <a:p>
            <a:pPr marL="228600" indent="-228600" algn="l">
              <a:spcBef>
                <a:spcPts val="300"/>
              </a:spcBef>
              <a:buFont typeface="Arial" panose="020B0604020202020204"/>
              <a:buChar char="•"/>
            </a:pPr>
            <a:r>
              <a:rPr lang="en-US" sz="1600" b="1" dirty="0">
                <a:solidFill>
                  <a:srgbClr val="E7E8D1"/>
                </a:solidFill>
                <a:latin typeface="Calibri"/>
                <a:cs typeface="Calibri"/>
              </a:rPr>
              <a:t>Shamgar</a:t>
            </a:r>
            <a:r>
              <a:rPr lang="en-US" sz="1600" dirty="0">
                <a:solidFill>
                  <a:srgbClr val="D4D5C0"/>
                </a:solidFill>
                <a:latin typeface="Calibri"/>
                <a:cs typeface="Calibri"/>
              </a:rPr>
              <a:t> – Struck down 600 Philistines with an </a:t>
            </a:r>
            <a:r>
              <a:rPr lang="en-US" sz="1600" dirty="0" err="1">
                <a:solidFill>
                  <a:srgbClr val="D4D5C0"/>
                </a:solidFill>
                <a:latin typeface="Calibri"/>
                <a:cs typeface="Calibri"/>
              </a:rPr>
              <a:t>oxgoad</a:t>
            </a:r>
            <a:endParaRPr lang="en-US" sz="1600" dirty="0">
              <a:solidFill>
                <a:srgbClr val="D4D5C0"/>
              </a:solidFill>
              <a:latin typeface="Calibri"/>
              <a:cs typeface="Calibri"/>
            </a:endParaRPr>
          </a:p>
          <a:p>
            <a:pPr marL="228600" indent="-228600" algn="l">
              <a:spcBef>
                <a:spcPts val="300"/>
              </a:spcBef>
              <a:buFont typeface="Arial" panose="020B0604020202020204"/>
              <a:buChar char="•"/>
            </a:pPr>
            <a:r>
              <a:rPr lang="en-US" sz="1600" b="1" dirty="0">
                <a:solidFill>
                  <a:srgbClr val="E7E8D1"/>
                </a:solidFill>
                <a:latin typeface="Calibri"/>
                <a:cs typeface="Calibri"/>
              </a:rPr>
              <a:t>Deborah</a:t>
            </a:r>
            <a:r>
              <a:rPr lang="en-US" sz="1600" dirty="0">
                <a:solidFill>
                  <a:srgbClr val="D4D5C0"/>
                </a:solidFill>
                <a:latin typeface="Calibri"/>
                <a:cs typeface="Calibri"/>
              </a:rPr>
              <a:t> – Prophetess and judge, led victory with Barak</a:t>
            </a:r>
          </a:p>
          <a:p>
            <a:pPr marL="228600" indent="-228600" algn="l">
              <a:spcBef>
                <a:spcPts val="300"/>
              </a:spcBef>
              <a:buFont typeface="Arial" panose="020B0604020202020204"/>
              <a:buChar char="•"/>
            </a:pPr>
            <a:r>
              <a:rPr lang="en-US" sz="1600" b="1" dirty="0">
                <a:solidFill>
                  <a:srgbClr val="E7E8D1"/>
                </a:solidFill>
                <a:latin typeface="Calibri"/>
                <a:cs typeface="Calibri"/>
              </a:rPr>
              <a:t>Gideon</a:t>
            </a:r>
            <a:r>
              <a:rPr lang="en-US" sz="1600" dirty="0">
                <a:solidFill>
                  <a:srgbClr val="D4D5C0"/>
                </a:solidFill>
                <a:latin typeface="Calibri"/>
                <a:cs typeface="Calibri"/>
              </a:rPr>
              <a:t> – Defeated Midian with just 300 men</a:t>
            </a:r>
          </a:p>
          <a:p>
            <a:pPr marL="228600" indent="-228600" algn="l">
              <a:spcBef>
                <a:spcPts val="300"/>
              </a:spcBef>
              <a:buFont typeface="Arial" panose="020B0604020202020204"/>
              <a:buChar char="•"/>
            </a:pPr>
            <a:r>
              <a:rPr lang="en-US" sz="1600" b="1" dirty="0">
                <a:solidFill>
                  <a:srgbClr val="E7E8D1"/>
                </a:solidFill>
                <a:latin typeface="Calibri"/>
                <a:cs typeface="Calibri"/>
              </a:rPr>
              <a:t>Tola</a:t>
            </a:r>
            <a:r>
              <a:rPr lang="en-US" sz="1600" dirty="0">
                <a:solidFill>
                  <a:srgbClr val="D4D5C0"/>
                </a:solidFill>
                <a:latin typeface="Calibri"/>
                <a:cs typeface="Calibri"/>
              </a:rPr>
              <a:t> – Judged Israel 23 years</a:t>
            </a:r>
          </a:p>
          <a:p>
            <a:pPr marL="228600" indent="-228600" algn="l">
              <a:spcBef>
                <a:spcPts val="300"/>
              </a:spcBef>
              <a:buFont typeface="Arial" panose="020B0604020202020204"/>
              <a:buChar char="•"/>
            </a:pPr>
            <a:r>
              <a:rPr lang="en-US" sz="1600" b="1" dirty="0">
                <a:solidFill>
                  <a:srgbClr val="E7E8D1"/>
                </a:solidFill>
                <a:latin typeface="Calibri"/>
                <a:cs typeface="Calibri"/>
              </a:rPr>
              <a:t>Jair</a:t>
            </a:r>
            <a:r>
              <a:rPr lang="en-US" sz="1600" dirty="0">
                <a:solidFill>
                  <a:srgbClr val="D4D5C0"/>
                </a:solidFill>
                <a:latin typeface="Calibri"/>
                <a:cs typeface="Calibri"/>
              </a:rPr>
              <a:t> – Judged Israel 22 years, had 30 sons</a:t>
            </a:r>
          </a:p>
          <a:p>
            <a:pPr marL="228600" indent="-228600" algn="l">
              <a:spcBef>
                <a:spcPts val="300"/>
              </a:spcBef>
              <a:buFont typeface="Arial" panose="020B0604020202020204"/>
              <a:buChar char="•"/>
            </a:pPr>
            <a:r>
              <a:rPr lang="en-US" sz="1600" b="1" dirty="0">
                <a:solidFill>
                  <a:srgbClr val="E7E8D1"/>
                </a:solidFill>
                <a:latin typeface="Calibri"/>
                <a:cs typeface="Calibri"/>
              </a:rPr>
              <a:t>Jephthah</a:t>
            </a:r>
            <a:r>
              <a:rPr lang="en-US" sz="1600" dirty="0">
                <a:solidFill>
                  <a:srgbClr val="D4D5C0"/>
                </a:solidFill>
                <a:latin typeface="Calibri"/>
                <a:cs typeface="Calibri"/>
              </a:rPr>
              <a:t> – Defeated the Ammonites, known for his vow</a:t>
            </a:r>
          </a:p>
          <a:p>
            <a:pPr marL="228600" indent="-228600" algn="l">
              <a:spcBef>
                <a:spcPts val="300"/>
              </a:spcBef>
              <a:buFont typeface="Arial" panose="020B0604020202020204"/>
              <a:buChar char="•"/>
            </a:pPr>
            <a:r>
              <a:rPr lang="en-US" sz="1600" b="1" dirty="0">
                <a:solidFill>
                  <a:srgbClr val="E7E8D1"/>
                </a:solidFill>
                <a:latin typeface="Calibri"/>
                <a:cs typeface="Calibri"/>
              </a:rPr>
              <a:t>Ibzan</a:t>
            </a:r>
            <a:r>
              <a:rPr lang="en-US" sz="1600" dirty="0">
                <a:solidFill>
                  <a:srgbClr val="D4D5C0"/>
                </a:solidFill>
                <a:latin typeface="Calibri"/>
                <a:cs typeface="Calibri"/>
              </a:rPr>
              <a:t> – Judged Israel 7 years from Bethlehem</a:t>
            </a:r>
          </a:p>
          <a:p>
            <a:pPr marL="228600" indent="-228600" algn="l">
              <a:spcBef>
                <a:spcPts val="300"/>
              </a:spcBef>
              <a:buFont typeface="Arial" panose="020B0604020202020204"/>
              <a:buChar char="•"/>
            </a:pPr>
            <a:r>
              <a:rPr lang="en-US" sz="1600" b="1" dirty="0">
                <a:solidFill>
                  <a:srgbClr val="E7E8D1"/>
                </a:solidFill>
                <a:latin typeface="Calibri"/>
                <a:cs typeface="Calibri"/>
              </a:rPr>
              <a:t>Elon</a:t>
            </a:r>
            <a:r>
              <a:rPr lang="en-US" sz="1600" dirty="0">
                <a:solidFill>
                  <a:srgbClr val="D4D5C0"/>
                </a:solidFill>
                <a:latin typeface="Calibri"/>
                <a:cs typeface="Calibri"/>
              </a:rPr>
              <a:t> – Judged Israel 10 years</a:t>
            </a:r>
          </a:p>
          <a:p>
            <a:pPr marL="228600" indent="-228600" algn="l">
              <a:spcBef>
                <a:spcPts val="300"/>
              </a:spcBef>
              <a:buFont typeface="Arial" panose="020B0604020202020204"/>
              <a:buChar char="•"/>
            </a:pPr>
            <a:r>
              <a:rPr lang="en-US" sz="1600" b="1" dirty="0">
                <a:solidFill>
                  <a:srgbClr val="E7E8D1"/>
                </a:solidFill>
                <a:latin typeface="Calibri"/>
                <a:cs typeface="Calibri"/>
              </a:rPr>
              <a:t>Abdon</a:t>
            </a:r>
            <a:r>
              <a:rPr lang="en-US" sz="1600" dirty="0">
                <a:solidFill>
                  <a:srgbClr val="D4D5C0"/>
                </a:solidFill>
                <a:latin typeface="Calibri"/>
                <a:cs typeface="Calibri"/>
              </a:rPr>
              <a:t> – Judged Israel 8 years</a:t>
            </a:r>
          </a:p>
          <a:p>
            <a:pPr marL="228600" indent="-228600" algn="l">
              <a:spcBef>
                <a:spcPts val="300"/>
              </a:spcBef>
              <a:buFont typeface="Arial" panose="020B0604020202020204"/>
              <a:buChar char="•"/>
            </a:pPr>
            <a:r>
              <a:rPr lang="en-US" sz="1600" b="1" dirty="0">
                <a:solidFill>
                  <a:srgbClr val="E7E8D1"/>
                </a:solidFill>
                <a:latin typeface="Calibri"/>
                <a:cs typeface="Calibri"/>
              </a:rPr>
              <a:t>Samson</a:t>
            </a:r>
            <a:r>
              <a:rPr lang="en-US" sz="1600" dirty="0">
                <a:solidFill>
                  <a:srgbClr val="D4D5C0"/>
                </a:solidFill>
                <a:latin typeface="Calibri"/>
                <a:cs typeface="Calibri"/>
              </a:rPr>
              <a:t> – Supernatural strength, final sacrifice against Philistines</a:t>
            </a:r>
          </a:p>
        </p:txBody>
      </p:sp>
      <p:sp>
        <p:nvSpPr>
          <p:cNvPr id="4" name="Slide Number Placeholder 3">
            <a:extLst>
              <a:ext uri="{FF2B5EF4-FFF2-40B4-BE49-F238E27FC236}">
                <a16:creationId xmlns:a16="http://schemas.microsoft.com/office/drawing/2014/main" id="{529546AA-49E6-7D2E-3E47-4D733B0D65D9}"/>
              </a:ext>
            </a:extLst>
          </p:cNvPr>
          <p:cNvSpPr>
            <a:spLocks noGrp="1"/>
          </p:cNvSpPr>
          <p:nvPr>
            <p:ph type="sldNum" sz="quarter" idx="12"/>
          </p:nvPr>
        </p:nvSpPr>
        <p:spPr/>
        <p:txBody>
          <a:bodyPr/>
          <a:lstStyle/>
          <a:p>
            <a:fld id="{C1FF6DA9-008F-8B48-92A6-B652298478BF}"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7000000" y="-600000"/>
            <a:ext cx="2400000" cy="2400000"/>
          </a:xfrm>
          <a:prstGeom prst="ellipse">
            <a:avLst/>
          </a:prstGeom>
          <a:solidFill>
            <a:srgbClr val="A7BEAE">
              <a:alpha val="12000"/>
            </a:srgbClr>
          </a:solidFill>
          <a:ln w="0">
            <a:noFill/>
          </a:ln>
        </p:spPr>
        <p:txBody>
          <a:bodyPr/>
          <a:lstStyle/>
          <a:p>
            <a:endParaRPr/>
          </a:p>
        </p:txBody>
      </p:sp>
      <p:sp>
        <p:nvSpPr>
          <p:cNvPr id="11" name="Deco2"/>
          <p:cNvSpPr/>
          <p:nvPr/>
        </p:nvSpPr>
        <p:spPr>
          <a:xfrm>
            <a:off x="7800000" y="200000"/>
            <a:ext cx="1800000" cy="1800000"/>
          </a:xfrm>
          <a:prstGeom prst="ellipse">
            <a:avLst/>
          </a:prstGeom>
          <a:solidFill>
            <a:srgbClr val="B85042">
              <a:alpha val="20000"/>
            </a:srgbClr>
          </a:solidFill>
          <a:ln w="0">
            <a:noFill/>
          </a:ln>
        </p:spPr>
        <p:txBody>
          <a:bodyPr/>
          <a:lstStyle/>
          <a:p>
            <a:endParaRPr/>
          </a:p>
        </p:txBody>
      </p:sp>
      <p:sp>
        <p:nvSpPr>
          <p:cNvPr id="12" name="Deco3"/>
          <p:cNvSpPr/>
          <p:nvPr/>
        </p:nvSpPr>
        <p:spPr>
          <a:xfrm rot="2700000">
            <a:off x="500000" y="6000000"/>
            <a:ext cx="300000" cy="300000"/>
          </a:xfrm>
          <a:prstGeom prst="rect">
            <a:avLst/>
          </a:prstGeom>
          <a:solidFill>
            <a:srgbClr val="E7E8D1">
              <a:alpha val="18000"/>
            </a:srgbClr>
          </a:solidFill>
          <a:ln w="0">
            <a:noFill/>
          </a:ln>
        </p:spPr>
        <p:txBody>
          <a:bodyPr/>
          <a:lstStyle/>
          <a:p>
            <a:endParaRPr/>
          </a:p>
        </p:txBody>
      </p:sp>
      <p:sp>
        <p:nvSpPr>
          <p:cNvPr id="2" name="Title 1"/>
          <p:cNvSpPr>
            <a:spLocks noGrp="1"/>
          </p:cNvSpPr>
          <p:nvPr>
            <p:ph type="title"/>
          </p:nvPr>
        </p:nvSpPr>
        <p:spPr>
          <a:xfrm>
            <a:off x="600000" y="400000"/>
            <a:ext cx="7800000" cy="1200000"/>
          </a:xfrm>
        </p:spPr>
        <p:txBody>
          <a:bodyPr anchor="b" anchorCtr="0">
            <a:noAutofit/>
          </a:bodyPr>
          <a:lstStyle/>
          <a:p>
            <a:pPr algn="l"/>
            <a:r>
              <a:rPr lang="en-US" sz="3600" b="1" dirty="0">
                <a:solidFill>
                  <a:srgbClr val="E7E8D1"/>
                </a:solidFill>
                <a:latin typeface="Georgia"/>
                <a:cs typeface="Georgia"/>
              </a:rPr>
              <a:t>Major Judges</a:t>
            </a:r>
          </a:p>
        </p:txBody>
      </p:sp>
      <p:sp>
        <p:nvSpPr>
          <p:cNvPr id="13" name="Separator"/>
          <p:cNvSpPr/>
          <p:nvPr/>
        </p:nvSpPr>
        <p:spPr>
          <a:xfrm>
            <a:off x="600000" y="1700000"/>
            <a:ext cx="1800000" cy="0"/>
          </a:xfrm>
          <a:prstGeom prst="line">
            <a:avLst/>
          </a:prstGeom>
          <a:ln w="19050">
            <a:solidFill>
              <a:srgbClr val="B85042">
                <a:alpha val="70000"/>
              </a:srgbClr>
            </a:solidFill>
          </a:ln>
        </p:spPr>
        <p:txBody>
          <a:bodyPr/>
          <a:lstStyle/>
          <a:p>
            <a:endParaRPr/>
          </a:p>
        </p:txBody>
      </p:sp>
      <p:sp>
        <p:nvSpPr>
          <p:cNvPr id="3" name="Content Placeholder 2"/>
          <p:cNvSpPr>
            <a:spLocks noGrp="1"/>
          </p:cNvSpPr>
          <p:nvPr>
            <p:ph idx="1"/>
          </p:nvPr>
        </p:nvSpPr>
        <p:spPr>
          <a:xfrm>
            <a:off x="600000" y="1900000"/>
            <a:ext cx="7800000" cy="4400000"/>
          </a:xfrm>
        </p:spPr>
        <p:txBody>
          <a:bodyPr anchor="t" anchorCtr="0">
            <a:noAutofit/>
          </a:bodyPr>
          <a:lstStyle/>
          <a:p>
            <a:pPr marL="228600" indent="-228600" algn="l">
              <a:spcBef>
                <a:spcPts val="800"/>
              </a:spcBef>
              <a:buFont typeface="Arial" panose="020B0604020202020204"/>
              <a:buChar char="•"/>
            </a:pPr>
            <a:r>
              <a:rPr lang="en-US" sz="1800" dirty="0">
                <a:solidFill>
                  <a:srgbClr val="D4D5C0"/>
                </a:solidFill>
                <a:latin typeface="Calibri"/>
                <a:cs typeface="Calibri"/>
              </a:rPr>
              <a:t>Othniel, Ehud, Deborah, Gideon, Jephthah, Samson</a:t>
            </a:r>
          </a:p>
          <a:p>
            <a:pPr marL="628650" lvl="1" indent="-228600">
              <a:spcBef>
                <a:spcPts val="800"/>
              </a:spcBef>
              <a:buFont typeface="Arial" panose="020B0604020202020204"/>
              <a:buChar char="•"/>
            </a:pPr>
            <a:r>
              <a:rPr lang="en-US" sz="1800" dirty="0">
                <a:solidFill>
                  <a:srgbClr val="D4D5C0"/>
                </a:solidFill>
                <a:latin typeface="Calibri"/>
                <a:cs typeface="Calibri"/>
              </a:rPr>
              <a:t>Are there other Judges that Book of Judges does not discuss?</a:t>
            </a:r>
          </a:p>
          <a:p>
            <a:pPr marL="1028700" lvl="2">
              <a:spcBef>
                <a:spcPts val="800"/>
              </a:spcBef>
            </a:pPr>
            <a:r>
              <a:rPr lang="en-US" sz="1800" dirty="0">
                <a:solidFill>
                  <a:srgbClr val="D4D5C0"/>
                </a:solidFill>
                <a:latin typeface="Calibri"/>
                <a:cs typeface="Calibri"/>
              </a:rPr>
              <a:t>Samuel – 1 Samuel 7:15-17</a:t>
            </a:r>
          </a:p>
          <a:p>
            <a:pPr marL="1028700" lvl="2">
              <a:spcBef>
                <a:spcPts val="800"/>
              </a:spcBef>
            </a:pPr>
            <a:r>
              <a:rPr lang="en-US" sz="1800" dirty="0">
                <a:solidFill>
                  <a:srgbClr val="D4D5C0"/>
                </a:solidFill>
                <a:latin typeface="Calibri"/>
                <a:cs typeface="Calibri"/>
              </a:rPr>
              <a:t>Eli – 1 Samuel 4:18</a:t>
            </a:r>
          </a:p>
          <a:p>
            <a:pPr marL="1028700" lvl="2">
              <a:spcBef>
                <a:spcPts val="800"/>
              </a:spcBef>
            </a:pPr>
            <a:r>
              <a:rPr lang="en-US" sz="1800" dirty="0">
                <a:solidFill>
                  <a:srgbClr val="D4D5C0"/>
                </a:solidFill>
                <a:latin typeface="Calibri"/>
                <a:cs typeface="Calibri"/>
              </a:rPr>
              <a:t>Joel, Abijah (Samuel’s 2 sons) – 1 Samuel 8:1-3</a:t>
            </a:r>
          </a:p>
        </p:txBody>
      </p:sp>
      <p:sp>
        <p:nvSpPr>
          <p:cNvPr id="4" name="Slide Number Placeholder 3">
            <a:extLst>
              <a:ext uri="{FF2B5EF4-FFF2-40B4-BE49-F238E27FC236}">
                <a16:creationId xmlns:a16="http://schemas.microsoft.com/office/drawing/2014/main" id="{DAF25166-AC47-135F-4AE9-22BBF1328A05}"/>
              </a:ext>
            </a:extLst>
          </p:cNvPr>
          <p:cNvSpPr>
            <a:spLocks noGrp="1"/>
          </p:cNvSpPr>
          <p:nvPr>
            <p:ph type="sldNum" sz="quarter" idx="12"/>
          </p:nvPr>
        </p:nvSpPr>
        <p:spPr/>
        <p:txBody>
          <a:bodyPr/>
          <a:lstStyle/>
          <a:p>
            <a:fld id="{C1FF6DA9-008F-8B48-92A6-B652298478BF}"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B1810"/>
        </a:solidFill>
        <a:effectLst/>
      </p:bgPr>
    </p:bg>
    <p:spTree>
      <p:nvGrpSpPr>
        <p:cNvPr id="1" name=""/>
        <p:cNvGrpSpPr/>
        <p:nvPr/>
      </p:nvGrpSpPr>
      <p:grpSpPr>
        <a:xfrm>
          <a:off x="0" y="0"/>
          <a:ext cx="0" cy="0"/>
          <a:chOff x="0" y="0"/>
          <a:chExt cx="0" cy="0"/>
        </a:xfrm>
      </p:grpSpPr>
      <p:sp>
        <p:nvSpPr>
          <p:cNvPr id="10" name="Deco1"/>
          <p:cNvSpPr/>
          <p:nvPr/>
        </p:nvSpPr>
        <p:spPr>
          <a:xfrm>
            <a:off x="7400000" y="-800000"/>
            <a:ext cx="2800000" cy="2800000"/>
          </a:xfrm>
          <a:prstGeom prst="ellipse">
            <a:avLst/>
          </a:prstGeom>
          <a:solidFill>
            <a:srgbClr val="B85042">
              <a:alpha val="20000"/>
            </a:srgbClr>
          </a:solidFill>
          <a:ln w="0">
            <a:noFill/>
          </a:ln>
        </p:spPr>
        <p:txBody>
          <a:bodyPr/>
          <a:lstStyle/>
          <a:p>
            <a:endParaRPr/>
          </a:p>
        </p:txBody>
      </p:sp>
      <p:sp>
        <p:nvSpPr>
          <p:cNvPr id="11" name="Deco2"/>
          <p:cNvSpPr/>
          <p:nvPr/>
        </p:nvSpPr>
        <p:spPr>
          <a:xfrm>
            <a:off x="-400000" y="5600000"/>
            <a:ext cx="1800000" cy="1800000"/>
          </a:xfrm>
          <a:prstGeom prst="ellipse">
            <a:avLst/>
          </a:prstGeom>
          <a:solidFill>
            <a:srgbClr val="A7BEAE">
              <a:alpha val="12000"/>
            </a:srgbClr>
          </a:solidFill>
          <a:ln w="0">
            <a:noFill/>
          </a:ln>
        </p:spPr>
        <p:txBody>
          <a:bodyPr/>
          <a:lstStyle/>
          <a:p>
            <a:endParaRPr/>
          </a:p>
        </p:txBody>
      </p:sp>
      <p:sp>
        <p:nvSpPr>
          <p:cNvPr id="12" name="Deco3"/>
          <p:cNvSpPr/>
          <p:nvPr/>
        </p:nvSpPr>
        <p:spPr>
          <a:xfrm>
            <a:off x="8400000" y="6000000"/>
            <a:ext cx="120000" cy="120000"/>
          </a:xfrm>
          <a:prstGeom prst="ellipse">
            <a:avLst/>
          </a:prstGeom>
          <a:solidFill>
            <a:srgbClr val="E7E8D1">
              <a:alpha val="30000"/>
            </a:srgbClr>
          </a:solidFill>
          <a:ln w="0">
            <a:noFill/>
          </a:ln>
        </p:spPr>
        <p:txBody>
          <a:bodyPr/>
          <a:lstStyle/>
          <a:p>
            <a:endParaRPr/>
          </a:p>
        </p:txBody>
      </p:sp>
      <p:sp>
        <p:nvSpPr>
          <p:cNvPr id="2" name="Title 1"/>
          <p:cNvSpPr>
            <a:spLocks noGrp="1"/>
          </p:cNvSpPr>
          <p:nvPr>
            <p:ph type="title"/>
          </p:nvPr>
        </p:nvSpPr>
        <p:spPr>
          <a:xfrm>
            <a:off x="600000" y="400000"/>
            <a:ext cx="7800000" cy="1200000"/>
          </a:xfrm>
        </p:spPr>
        <p:txBody>
          <a:bodyPr anchor="b" anchorCtr="0">
            <a:noAutofit/>
          </a:bodyPr>
          <a:lstStyle/>
          <a:p>
            <a:pPr algn="l"/>
            <a:r>
              <a:rPr lang="en-US" sz="3600" b="1">
                <a:solidFill>
                  <a:srgbClr val="E7E8D1"/>
                </a:solidFill>
                <a:latin typeface="Georgia"/>
                <a:cs typeface="Georgia"/>
              </a:rPr>
              <a:t>Othniel</a:t>
            </a:r>
          </a:p>
        </p:txBody>
      </p:sp>
      <p:sp>
        <p:nvSpPr>
          <p:cNvPr id="14" name="Subtitle"/>
          <p:cNvSpPr/>
          <p:nvPr/>
        </p:nvSpPr>
        <p:spPr>
          <a:xfrm>
            <a:off x="600000" y="1620000"/>
            <a:ext cx="7800000" cy="300000"/>
          </a:xfrm>
          <a:prstGeom prst="rect">
            <a:avLst/>
          </a:prstGeom>
          <a:noFill/>
          <a:ln w="0">
            <a:noFill/>
          </a:ln>
        </p:spPr>
        <p:txBody>
          <a:bodyPr lIns="0" tIns="0" rIns="0" bIns="0" anchor="t" anchorCtr="0">
            <a:noAutofit/>
          </a:bodyPr>
          <a:lstStyle/>
          <a:p>
            <a:pPr algn="l"/>
            <a:r>
              <a:rPr lang="en-US" sz="1400" i="1">
                <a:solidFill>
                  <a:srgbClr val="B85042"/>
                </a:solidFill>
                <a:latin typeface="Georgia"/>
                <a:cs typeface="Georgia"/>
              </a:rPr>
              <a:t>Israel’s First Judge • Judges 3:7–11</a:t>
            </a:r>
          </a:p>
        </p:txBody>
      </p:sp>
      <p:sp>
        <p:nvSpPr>
          <p:cNvPr id="13" name="Separator"/>
          <p:cNvSpPr/>
          <p:nvPr/>
        </p:nvSpPr>
        <p:spPr>
          <a:xfrm>
            <a:off x="600000" y="1980000"/>
            <a:ext cx="1800000" cy="0"/>
          </a:xfrm>
          <a:prstGeom prst="line">
            <a:avLst/>
          </a:prstGeom>
          <a:ln w="19050">
            <a:solidFill>
              <a:srgbClr val="B85042">
                <a:alpha val="70000"/>
              </a:srgbClr>
            </a:solidFill>
          </a:ln>
        </p:spPr>
        <p:txBody>
          <a:bodyPr/>
          <a:lstStyle/>
          <a:p>
            <a:endParaRPr/>
          </a:p>
        </p:txBody>
      </p:sp>
      <p:sp>
        <p:nvSpPr>
          <p:cNvPr id="3" name="Content Placeholder 2"/>
          <p:cNvSpPr>
            <a:spLocks noGrp="1"/>
          </p:cNvSpPr>
          <p:nvPr>
            <p:ph idx="1"/>
          </p:nvPr>
        </p:nvSpPr>
        <p:spPr>
          <a:xfrm>
            <a:off x="600000" y="2100000"/>
            <a:ext cx="7800000" cy="4200000"/>
          </a:xfrm>
        </p:spPr>
        <p:txBody>
          <a:bodyPr anchor="t" anchorCtr="0">
            <a:noAutofit/>
          </a:bodyPr>
          <a:lstStyle/>
          <a:p>
            <a:pPr marL="228600" indent="-228600" algn="l">
              <a:spcBef>
                <a:spcPts val="800"/>
              </a:spcBef>
              <a:buFont typeface="Arial" panose="020B0604020202020204"/>
              <a:buChar char="•"/>
            </a:pPr>
            <a:r>
              <a:rPr lang="en-US" sz="1800" b="1" dirty="0">
                <a:solidFill>
                  <a:srgbClr val="E7E8D1"/>
                </a:solidFill>
                <a:latin typeface="Calibri"/>
                <a:cs typeface="Calibri"/>
              </a:rPr>
              <a:t>Son of Kenaz, nephew of Caleb</a:t>
            </a:r>
            <a:r>
              <a:rPr lang="en-US" sz="1800" dirty="0">
                <a:solidFill>
                  <a:srgbClr val="D4D5C0"/>
                </a:solidFill>
                <a:latin typeface="Calibri"/>
                <a:cs typeface="Calibri"/>
              </a:rPr>
              <a:t> — from the tribe of Judah; conquered Kiriath-</a:t>
            </a:r>
            <a:r>
              <a:rPr lang="en-US" sz="1800" dirty="0" err="1">
                <a:solidFill>
                  <a:srgbClr val="D4D5C0"/>
                </a:solidFill>
                <a:latin typeface="Calibri"/>
                <a:cs typeface="Calibri"/>
              </a:rPr>
              <a:t>sepher</a:t>
            </a:r>
            <a:r>
              <a:rPr lang="en-US" sz="1800" dirty="0">
                <a:solidFill>
                  <a:srgbClr val="D4D5C0"/>
                </a:solidFill>
                <a:latin typeface="Calibri"/>
                <a:cs typeface="Calibri"/>
              </a:rPr>
              <a:t> and married Caleb’s daughter Achsah</a:t>
            </a:r>
          </a:p>
          <a:p>
            <a:pPr marL="228600" indent="-228600" algn="l">
              <a:spcBef>
                <a:spcPts val="400"/>
              </a:spcBef>
              <a:buFont typeface="Arial" panose="020B0604020202020204"/>
              <a:buChar char="•"/>
            </a:pPr>
            <a:r>
              <a:rPr lang="en-US" sz="1800" b="1" dirty="0">
                <a:solidFill>
                  <a:srgbClr val="E7E8D1"/>
                </a:solidFill>
                <a:latin typeface="Calibri"/>
                <a:cs typeface="Calibri"/>
              </a:rPr>
              <a:t>Empowered by the Spirit of the LORD</a:t>
            </a:r>
            <a:r>
              <a:rPr lang="en-US" sz="1800" dirty="0">
                <a:solidFill>
                  <a:srgbClr val="D4D5C0"/>
                </a:solidFill>
                <a:latin typeface="Calibri"/>
                <a:cs typeface="Calibri"/>
              </a:rPr>
              <a:t> — God raised him up as a deliverer when Israel cried out during 8 years of oppression</a:t>
            </a:r>
          </a:p>
          <a:p>
            <a:pPr marL="228600" indent="-228600" algn="l">
              <a:spcBef>
                <a:spcPts val="400"/>
              </a:spcBef>
              <a:buFont typeface="Arial" panose="020B0604020202020204"/>
              <a:buChar char="•"/>
            </a:pPr>
            <a:r>
              <a:rPr lang="en-US" sz="1800" b="1" dirty="0">
                <a:solidFill>
                  <a:srgbClr val="E7E8D1"/>
                </a:solidFill>
                <a:latin typeface="Calibri"/>
                <a:cs typeface="Calibri"/>
              </a:rPr>
              <a:t>Defeated Cushan-Rishathaim</a:t>
            </a:r>
            <a:r>
              <a:rPr lang="en-US" sz="1800" dirty="0">
                <a:solidFill>
                  <a:srgbClr val="D4D5C0"/>
                </a:solidFill>
                <a:latin typeface="Calibri"/>
                <a:cs typeface="Calibri"/>
              </a:rPr>
              <a:t> — king of Aram-</a:t>
            </a:r>
            <a:r>
              <a:rPr lang="en-US" sz="1800" dirty="0" err="1">
                <a:solidFill>
                  <a:srgbClr val="D4D5C0"/>
                </a:solidFill>
                <a:latin typeface="Calibri"/>
                <a:cs typeface="Calibri"/>
              </a:rPr>
              <a:t>Naharaim</a:t>
            </a:r>
            <a:r>
              <a:rPr lang="en-US" sz="1800" dirty="0">
                <a:solidFill>
                  <a:srgbClr val="D4D5C0"/>
                </a:solidFill>
                <a:latin typeface="Calibri"/>
                <a:cs typeface="Calibri"/>
              </a:rPr>
              <a:t> (Mesopotamia), who had oppressed Israel for eight years</a:t>
            </a:r>
          </a:p>
          <a:p>
            <a:pPr marL="228600" indent="-228600" algn="l">
              <a:spcBef>
                <a:spcPts val="400"/>
              </a:spcBef>
              <a:buFont typeface="Arial" panose="020B0604020202020204"/>
              <a:buChar char="•"/>
            </a:pPr>
            <a:r>
              <a:rPr lang="en-US" sz="1800" b="1" dirty="0">
                <a:solidFill>
                  <a:srgbClr val="E7E8D1"/>
                </a:solidFill>
                <a:latin typeface="Calibri"/>
                <a:cs typeface="Calibri"/>
              </a:rPr>
              <a:t>40 years of peace</a:t>
            </a:r>
            <a:r>
              <a:rPr lang="en-US" sz="1800" dirty="0">
                <a:solidFill>
                  <a:srgbClr val="D4D5C0"/>
                </a:solidFill>
                <a:latin typeface="Calibri"/>
                <a:cs typeface="Calibri"/>
              </a:rPr>
              <a:t> — his victory brought rest and stability to the land for an entire generation</a:t>
            </a:r>
          </a:p>
          <a:p>
            <a:pPr marL="228600" indent="-228600" algn="l">
              <a:spcBef>
                <a:spcPts val="400"/>
              </a:spcBef>
              <a:buFont typeface="Arial" panose="020B0604020202020204"/>
              <a:buChar char="•"/>
            </a:pPr>
            <a:r>
              <a:rPr lang="en-US" sz="1800" b="1" dirty="0">
                <a:solidFill>
                  <a:srgbClr val="E7E8D1"/>
                </a:solidFill>
                <a:latin typeface="Calibri"/>
                <a:cs typeface="Calibri"/>
              </a:rPr>
              <a:t>Set the pattern for all judges</a:t>
            </a:r>
            <a:r>
              <a:rPr lang="en-US" sz="1800" dirty="0">
                <a:solidFill>
                  <a:srgbClr val="D4D5C0"/>
                </a:solidFill>
                <a:latin typeface="Calibri"/>
                <a:cs typeface="Calibri"/>
              </a:rPr>
              <a:t> — sin → oppression → cry to God → deliverance → rest</a:t>
            </a:r>
          </a:p>
        </p:txBody>
      </p:sp>
      <p:sp>
        <p:nvSpPr>
          <p:cNvPr id="4" name="Slide Number Placeholder 3">
            <a:extLst>
              <a:ext uri="{FF2B5EF4-FFF2-40B4-BE49-F238E27FC236}">
                <a16:creationId xmlns:a16="http://schemas.microsoft.com/office/drawing/2014/main" id="{86A4B375-C1D3-3F36-89B8-D23D29C47C8F}"/>
              </a:ext>
            </a:extLst>
          </p:cNvPr>
          <p:cNvSpPr>
            <a:spLocks noGrp="1"/>
          </p:cNvSpPr>
          <p:nvPr>
            <p:ph type="sldNum" sz="quarter" idx="12"/>
          </p:nvPr>
        </p:nvSpPr>
        <p:spPr/>
        <p:txBody>
          <a:bodyPr/>
          <a:lstStyle/>
          <a:p>
            <a:fld id="{D2FF7DA9-119F-9B48-A3A6-C752398479CF}"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637</TotalTime>
  <Words>1944</Words>
  <Application>Microsoft Office PowerPoint</Application>
  <PresentationFormat>On-screen Show (4:3)</PresentationFormat>
  <Paragraphs>164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Georgia</vt:lpstr>
      <vt:lpstr>Office Theme</vt:lpstr>
      <vt:lpstr>The Book of Judges</vt:lpstr>
      <vt:lpstr>Background</vt:lpstr>
      <vt:lpstr>Background (Contd)</vt:lpstr>
      <vt:lpstr>The cycle of Sin in Judges</vt:lpstr>
      <vt:lpstr>Judges Chapter 1</vt:lpstr>
      <vt:lpstr>Judges Chapter 2</vt:lpstr>
      <vt:lpstr>Who Were the Judges?</vt:lpstr>
      <vt:lpstr>Major Judges</vt:lpstr>
      <vt:lpstr>Othniel</vt:lpstr>
      <vt:lpstr>Ehud</vt:lpstr>
      <vt:lpstr>Deborah &amp; Barak</vt:lpstr>
      <vt:lpstr>Shamgar</vt:lpstr>
      <vt:lpstr>Gideon</vt:lpstr>
      <vt:lpstr>Tola, Jair, Jephthah, Ibzan, Elon &amp; Abdon</vt:lpstr>
      <vt:lpstr>Samson</vt:lpstr>
      <vt:lpstr>Spiritual Condition</vt:lpstr>
      <vt:lpstr>Key Themes</vt:lpstr>
      <vt:lpstr>Key Lesson</vt:lpstr>
      <vt:lpstr>Group Activity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Johnson Abraham</cp:lastModifiedBy>
  <cp:revision>11</cp:revision>
  <dcterms:created xsi:type="dcterms:W3CDTF">2013-01-27T09:14:16Z</dcterms:created>
  <dcterms:modified xsi:type="dcterms:W3CDTF">2026-04-18T21:07:22Z</dcterms:modified>
  <cp:category/>
</cp:coreProperties>
</file>